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8" r:id="rId9"/>
    <p:sldId id="271" r:id="rId10"/>
  </p:sldIdLst>
  <p:sldSz cx="9753600" cy="7315200"/>
  <p:notesSz cx="7010400" cy="9296400"/>
  <p:embeddedFontLst>
    <p:embeddedFont>
      <p:font typeface="Anton" pitchFamily="2" charset="0"/>
      <p:regular r:id="rId12"/>
    </p:embeddedFont>
    <p:embeddedFont>
      <p:font typeface="Canva Sans" panose="020B0604020202020204" charset="0"/>
      <p:regular r:id="rId13"/>
    </p:embeddedFont>
    <p:embeddedFont>
      <p:font typeface="Canva Sans Bold" panose="020B0604020202020204" charset="0"/>
      <p:regular r:id="rId14"/>
    </p:embeddedFont>
    <p:embeddedFont>
      <p:font typeface="Vidaloka" panose="020B0604020202020204" charset="0"/>
      <p:regular r:id="rId15"/>
    </p:embeddedFont>
  </p:embeddedFontLst>
  <p:custShowLst>
    <p:custShow name="Slide 8"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8" d="100"/>
          <a:sy n="98" d="100"/>
        </p:scale>
        <p:origin x="17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2CE25-AE00-4CE1-A47F-0BF23D109754}"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IN"/>
        </a:p>
      </dgm:t>
    </dgm:pt>
    <dgm:pt modelId="{7493544D-6B53-4D40-B0BF-5845A27ED71D}">
      <dgm:prSet phldrT="[Text]" custT="1"/>
      <dgm:spPr/>
      <dgm:t>
        <a:bodyPr/>
        <a:lstStyle/>
        <a:p>
          <a:pPr algn="ctr">
            <a:lnSpc>
              <a:spcPct val="90000"/>
            </a:lnSpc>
          </a:pPr>
          <a:endParaRPr lang="en-US" sz="1400" dirty="0">
            <a:latin typeface="Vidaloka" panose="020B0604020202020204" charset="0"/>
          </a:endParaRPr>
        </a:p>
        <a:p>
          <a:pPr algn="ctr">
            <a:lnSpc>
              <a:spcPct val="90000"/>
            </a:lnSpc>
          </a:pPr>
          <a:r>
            <a:rPr lang="en-US" sz="1400" dirty="0">
              <a:latin typeface="Vidaloka" panose="020B0604020202020204" charset="0"/>
            </a:rPr>
            <a:t>            </a:t>
          </a:r>
          <a:r>
            <a:rPr lang="en-US" sz="1400" b="1" dirty="0">
              <a:latin typeface="Vidaloka" panose="020B0604020202020204" charset="0"/>
            </a:rPr>
            <a:t>Nodal officer (JS and above)</a:t>
          </a:r>
        </a:p>
        <a:p>
          <a:pPr algn="ctr">
            <a:lnSpc>
              <a:spcPct val="100000"/>
            </a:lnSpc>
          </a:pPr>
          <a:r>
            <a:rPr lang="en-US" sz="1400" b="1" dirty="0">
              <a:latin typeface="Vidaloka" panose="020B0604020202020204" charset="0"/>
            </a:rPr>
            <a:t>              (Ministry wise / Department wise)</a:t>
          </a:r>
        </a:p>
        <a:p>
          <a:pPr algn="ctr">
            <a:lnSpc>
              <a:spcPct val="100000"/>
            </a:lnSpc>
          </a:pPr>
          <a:endParaRPr lang="en-US" sz="1400" b="1" dirty="0">
            <a:latin typeface="Vidaloka" panose="020B0604020202020204" charset="0"/>
          </a:endParaRPr>
        </a:p>
        <a:p>
          <a:pPr algn="ctr">
            <a:lnSpc>
              <a:spcPct val="100000"/>
            </a:lnSpc>
          </a:pPr>
          <a:r>
            <a:rPr lang="en-US" sz="1400" b="1" dirty="0">
              <a:highlight>
                <a:srgbClr val="808080"/>
              </a:highlight>
              <a:latin typeface="Vidaloka" panose="020B0604020202020204" charset="0"/>
            </a:rPr>
            <a:t>Multiple local admin   </a:t>
          </a:r>
          <a:endParaRPr lang="en-IN" sz="1400" b="1" dirty="0">
            <a:highlight>
              <a:srgbClr val="808080"/>
            </a:highlight>
            <a:latin typeface="Vidaloka" panose="020B0604020202020204" charset="0"/>
          </a:endParaRPr>
        </a:p>
      </dgm:t>
    </dgm:pt>
    <dgm:pt modelId="{35927415-5860-43A8-AE0A-6CE2BB4A7AA5}" type="parTrans" cxnId="{CC709C5D-83B1-4B94-9519-34D3F4B4EB48}">
      <dgm:prSet/>
      <dgm:spPr/>
      <dgm:t>
        <a:bodyPr/>
        <a:lstStyle/>
        <a:p>
          <a:endParaRPr lang="en-IN"/>
        </a:p>
      </dgm:t>
    </dgm:pt>
    <dgm:pt modelId="{5E47A5B9-69E8-4B1B-B5FD-8BDABD01A50A}" type="sibTrans" cxnId="{CC709C5D-83B1-4B94-9519-34D3F4B4EB48}">
      <dgm:prSet/>
      <dgm:spPr/>
      <dgm:t>
        <a:bodyPr/>
        <a:lstStyle/>
        <a:p>
          <a:endParaRPr lang="en-IN"/>
        </a:p>
      </dgm:t>
    </dgm:pt>
    <dgm:pt modelId="{ED76D8D4-D0F1-4ED6-BE5F-69FE89322F36}">
      <dgm:prSet phldrT="[Text]" custT="1"/>
      <dgm:spPr/>
      <dgm:t>
        <a:bodyPr/>
        <a:lstStyle/>
        <a:p>
          <a:pPr algn="ctr"/>
          <a:r>
            <a:rPr lang="en-US" sz="1400" b="1" dirty="0">
              <a:latin typeface="Vidaloka" panose="020B0604020202020204" charset="0"/>
            </a:rPr>
            <a:t>Local admin                </a:t>
          </a:r>
        </a:p>
        <a:p>
          <a:pPr algn="ctr"/>
          <a:r>
            <a:rPr lang="en-US" sz="1400" b="1" dirty="0">
              <a:latin typeface="Vidaloka" panose="020B0604020202020204" charset="0"/>
            </a:rPr>
            <a:t>(Department wise)</a:t>
          </a:r>
          <a:endParaRPr lang="en-IN" sz="1400" b="1" dirty="0">
            <a:latin typeface="Vidaloka" panose="020B0604020202020204" charset="0"/>
          </a:endParaRPr>
        </a:p>
      </dgm:t>
    </dgm:pt>
    <dgm:pt modelId="{97A91B39-60DC-4FC6-87B7-5F58485AA919}" type="parTrans" cxnId="{BE0D4D29-84C5-4B7E-8A1A-CC020C22FD08}">
      <dgm:prSet/>
      <dgm:spPr/>
      <dgm:t>
        <a:bodyPr/>
        <a:lstStyle/>
        <a:p>
          <a:endParaRPr lang="en-IN"/>
        </a:p>
      </dgm:t>
    </dgm:pt>
    <dgm:pt modelId="{5A47730A-31EF-4711-B44D-B48AFF483AC7}" type="sibTrans" cxnId="{BE0D4D29-84C5-4B7E-8A1A-CC020C22FD08}">
      <dgm:prSet/>
      <dgm:spPr/>
      <dgm:t>
        <a:bodyPr/>
        <a:lstStyle/>
        <a:p>
          <a:endParaRPr lang="en-IN"/>
        </a:p>
      </dgm:t>
    </dgm:pt>
    <dgm:pt modelId="{521339A8-7FFD-4623-886B-C710AD164B47}">
      <dgm:prSet phldrT="[Text]"/>
      <dgm:spPr/>
      <dgm:t>
        <a:bodyPr/>
        <a:lstStyle/>
        <a:p>
          <a:pPr algn="ctr"/>
          <a:r>
            <a:rPr lang="en-US" b="1" dirty="0">
              <a:solidFill>
                <a:schemeClr val="tx1"/>
              </a:solidFill>
              <a:latin typeface="Vidaloka" panose="020B0604020202020204" charset="0"/>
            </a:rPr>
            <a:t>Number of users </a:t>
          </a:r>
          <a:r>
            <a:rPr lang="en-US" b="1" dirty="0">
              <a:latin typeface="Vidaloka" panose="020B0604020202020204" charset="0"/>
            </a:rPr>
            <a:t>(Ministry wise/ Department wise)</a:t>
          </a:r>
          <a:endParaRPr lang="en-IN" b="1" dirty="0">
            <a:solidFill>
              <a:schemeClr val="tx1"/>
            </a:solidFill>
            <a:latin typeface="Vidaloka" panose="020B0604020202020204" charset="0"/>
          </a:endParaRPr>
        </a:p>
      </dgm:t>
    </dgm:pt>
    <dgm:pt modelId="{14646669-C04C-4ADE-9CD7-A4F851DC66A0}" type="parTrans" cxnId="{3ADEC62D-3FF5-4244-B8A5-92A599B23E1C}">
      <dgm:prSet/>
      <dgm:spPr/>
      <dgm:t>
        <a:bodyPr/>
        <a:lstStyle/>
        <a:p>
          <a:endParaRPr lang="en-IN"/>
        </a:p>
      </dgm:t>
    </dgm:pt>
    <dgm:pt modelId="{C21E2532-36B2-44BF-A11F-33BEFE0CA574}" type="sibTrans" cxnId="{3ADEC62D-3FF5-4244-B8A5-92A599B23E1C}">
      <dgm:prSet/>
      <dgm:spPr/>
      <dgm:t>
        <a:bodyPr/>
        <a:lstStyle/>
        <a:p>
          <a:endParaRPr lang="en-IN"/>
        </a:p>
      </dgm:t>
    </dgm:pt>
    <dgm:pt modelId="{68457A12-8BDC-46F3-BE25-2549C3E2C33D}">
      <dgm:prSet phldrT="[Text]" custT="1"/>
      <dgm:spPr/>
      <dgm:t>
        <a:bodyPr/>
        <a:lstStyle/>
        <a:p>
          <a:pPr algn="ctr"/>
          <a:r>
            <a:rPr lang="en-US" sz="1400" b="1" dirty="0">
              <a:solidFill>
                <a:schemeClr val="tx1"/>
              </a:solidFill>
              <a:latin typeface="Vidaloka" panose="020B0604020202020204" charset="0"/>
            </a:rPr>
            <a:t>Number of users </a:t>
          </a:r>
        </a:p>
        <a:p>
          <a:pPr algn="ctr"/>
          <a:r>
            <a:rPr lang="en-US" sz="1400" b="1" dirty="0">
              <a:latin typeface="Vidaloka" panose="020B0604020202020204" charset="0"/>
            </a:rPr>
            <a:t>(Sub-division wise)</a:t>
          </a:r>
          <a:endParaRPr lang="en-IN" sz="1400" b="1" dirty="0">
            <a:latin typeface="Vidaloka" panose="020B0604020202020204" charset="0"/>
          </a:endParaRPr>
        </a:p>
      </dgm:t>
    </dgm:pt>
    <dgm:pt modelId="{CFDCB6C9-D88B-4F88-96EC-D0B923451204}" type="parTrans" cxnId="{39AB014D-EC01-4F15-9507-D210AE8879FF}">
      <dgm:prSet/>
      <dgm:spPr/>
      <dgm:t>
        <a:bodyPr/>
        <a:lstStyle/>
        <a:p>
          <a:endParaRPr lang="en-IN"/>
        </a:p>
      </dgm:t>
    </dgm:pt>
    <dgm:pt modelId="{93E70F75-DAFA-46C0-A6AF-0CBF4F8BAE66}" type="sibTrans" cxnId="{39AB014D-EC01-4F15-9507-D210AE8879FF}">
      <dgm:prSet/>
      <dgm:spPr/>
      <dgm:t>
        <a:bodyPr/>
        <a:lstStyle/>
        <a:p>
          <a:endParaRPr lang="en-IN"/>
        </a:p>
      </dgm:t>
    </dgm:pt>
    <dgm:pt modelId="{530D9598-5A8A-4135-84D8-48F784A91B49}">
      <dgm:prSet phldrT="[Text]"/>
      <dgm:spPr/>
      <dgm:t>
        <a:bodyPr/>
        <a:lstStyle/>
        <a:p>
          <a:pPr algn="ctr"/>
          <a:r>
            <a:rPr lang="en-US" b="1" dirty="0">
              <a:solidFill>
                <a:schemeClr val="tx1"/>
              </a:solidFill>
              <a:latin typeface="Vidaloka" panose="020B0604020202020204" charset="0"/>
            </a:rPr>
            <a:t>Number of users </a:t>
          </a:r>
          <a:r>
            <a:rPr lang="en-US" b="1" dirty="0">
              <a:latin typeface="Vidaloka" panose="020B0604020202020204" charset="0"/>
            </a:rPr>
            <a:t>(Autonomous bodies)</a:t>
          </a:r>
          <a:endParaRPr lang="en-IN" b="1" dirty="0">
            <a:latin typeface="Vidaloka" panose="020B0604020202020204" charset="0"/>
          </a:endParaRPr>
        </a:p>
      </dgm:t>
    </dgm:pt>
    <dgm:pt modelId="{CA5B5C1C-EEEE-4390-B733-1F7596473A67}" type="sibTrans" cxnId="{84360B18-C4DB-41C8-9339-2ABE720ED14B}">
      <dgm:prSet/>
      <dgm:spPr/>
      <dgm:t>
        <a:bodyPr/>
        <a:lstStyle/>
        <a:p>
          <a:endParaRPr lang="en-IN"/>
        </a:p>
      </dgm:t>
    </dgm:pt>
    <dgm:pt modelId="{3AE04DA7-4B6E-4A9B-A565-349D911C94C6}" type="parTrans" cxnId="{84360B18-C4DB-41C8-9339-2ABE720ED14B}">
      <dgm:prSet/>
      <dgm:spPr/>
      <dgm:t>
        <a:bodyPr/>
        <a:lstStyle/>
        <a:p>
          <a:endParaRPr lang="en-IN"/>
        </a:p>
      </dgm:t>
    </dgm:pt>
    <dgm:pt modelId="{1C0433FD-8AB3-4A4B-A67B-41EE640B4AB9}">
      <dgm:prSet phldrT="[Text]" custT="1"/>
      <dgm:spPr/>
      <dgm:t>
        <a:bodyPr/>
        <a:lstStyle/>
        <a:p>
          <a:pPr algn="ctr"/>
          <a:r>
            <a:rPr lang="en-US" sz="1400" b="1" dirty="0">
              <a:latin typeface="Vidaloka" panose="020B0604020202020204" charset="0"/>
            </a:rPr>
            <a:t>Local admin </a:t>
          </a:r>
        </a:p>
        <a:p>
          <a:pPr algn="ctr"/>
          <a:r>
            <a:rPr lang="en-US" sz="1400" b="1" dirty="0">
              <a:latin typeface="Vidaloka" panose="020B0604020202020204" charset="0"/>
            </a:rPr>
            <a:t>(Department wise)</a:t>
          </a:r>
          <a:endParaRPr lang="en-IN" sz="1400" b="1" dirty="0">
            <a:latin typeface="Vidaloka" panose="020B0604020202020204" charset="0"/>
          </a:endParaRPr>
        </a:p>
      </dgm:t>
    </dgm:pt>
    <dgm:pt modelId="{8568A6CC-5C50-48E7-A382-FD38DF04EFFF}" type="sibTrans" cxnId="{E925E3F0-B696-455B-9820-E446E74911DD}">
      <dgm:prSet/>
      <dgm:spPr/>
      <dgm:t>
        <a:bodyPr/>
        <a:lstStyle/>
        <a:p>
          <a:endParaRPr lang="en-IN"/>
        </a:p>
      </dgm:t>
    </dgm:pt>
    <dgm:pt modelId="{45A1024B-B357-4292-8E67-86CE213965E4}" type="parTrans" cxnId="{E925E3F0-B696-455B-9820-E446E74911DD}">
      <dgm:prSet/>
      <dgm:spPr/>
      <dgm:t>
        <a:bodyPr/>
        <a:lstStyle/>
        <a:p>
          <a:endParaRPr lang="en-IN"/>
        </a:p>
      </dgm:t>
    </dgm:pt>
    <dgm:pt modelId="{2924CD62-F975-4352-B3F4-0EC8AFB42EAF}" type="pres">
      <dgm:prSet presAssocID="{D9E2CE25-AE00-4CE1-A47F-0BF23D109754}" presName="hierChild1" presStyleCnt="0">
        <dgm:presLayoutVars>
          <dgm:chPref val="1"/>
          <dgm:dir/>
          <dgm:animOne val="branch"/>
          <dgm:animLvl val="lvl"/>
          <dgm:resizeHandles/>
        </dgm:presLayoutVars>
      </dgm:prSet>
      <dgm:spPr/>
    </dgm:pt>
    <dgm:pt modelId="{DB51F36C-4931-4BAE-9F38-3CA39A18BB96}" type="pres">
      <dgm:prSet presAssocID="{7493544D-6B53-4D40-B0BF-5845A27ED71D}" presName="hierRoot1" presStyleCnt="0"/>
      <dgm:spPr/>
    </dgm:pt>
    <dgm:pt modelId="{8294DE4D-BF28-4ABE-AB2F-9FC3637CAEEE}" type="pres">
      <dgm:prSet presAssocID="{7493544D-6B53-4D40-B0BF-5845A27ED71D}" presName="composite" presStyleCnt="0"/>
      <dgm:spPr/>
    </dgm:pt>
    <dgm:pt modelId="{3801CA9B-47E2-450A-88DF-EA0188746CDE}" type="pres">
      <dgm:prSet presAssocID="{7493544D-6B53-4D40-B0BF-5845A27ED71D}" presName="image" presStyleLbl="node0" presStyleIdx="0" presStyleCnt="1" custLinFactNeighborX="-4834" custLinFactNeighborY="-385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le profile with solid fill"/>
        </a:ext>
      </dgm:extLst>
    </dgm:pt>
    <dgm:pt modelId="{7E18E97D-63F1-4BAC-84CE-81383F39C270}" type="pres">
      <dgm:prSet presAssocID="{7493544D-6B53-4D40-B0BF-5845A27ED71D}" presName="text" presStyleLbl="revTx" presStyleIdx="0" presStyleCnt="6" custScaleX="251955" custLinFactNeighborX="16160" custLinFactNeighborY="-9627">
        <dgm:presLayoutVars>
          <dgm:chPref val="3"/>
        </dgm:presLayoutVars>
      </dgm:prSet>
      <dgm:spPr/>
    </dgm:pt>
    <dgm:pt modelId="{BBC7B968-66CC-4668-A4B6-C00005747AA5}" type="pres">
      <dgm:prSet presAssocID="{7493544D-6B53-4D40-B0BF-5845A27ED71D}" presName="hierChild2" presStyleCnt="0"/>
      <dgm:spPr/>
    </dgm:pt>
    <dgm:pt modelId="{8A36A885-1BA2-4B9D-A99F-E8C223F2D904}" type="pres">
      <dgm:prSet presAssocID="{97A91B39-60DC-4FC6-87B7-5F58485AA919}" presName="Name10" presStyleLbl="parChTrans1D2" presStyleIdx="0" presStyleCnt="2"/>
      <dgm:spPr/>
    </dgm:pt>
    <dgm:pt modelId="{0C7B774F-6F30-413E-B991-ADFBA5182E4E}" type="pres">
      <dgm:prSet presAssocID="{ED76D8D4-D0F1-4ED6-BE5F-69FE89322F36}" presName="hierRoot2" presStyleCnt="0"/>
      <dgm:spPr/>
    </dgm:pt>
    <dgm:pt modelId="{A8FE28EB-96E8-4F28-993C-5D6C7108DD22}" type="pres">
      <dgm:prSet presAssocID="{ED76D8D4-D0F1-4ED6-BE5F-69FE89322F36}" presName="composite2" presStyleCnt="0"/>
      <dgm:spPr/>
    </dgm:pt>
    <dgm:pt modelId="{AAB3AF18-836F-40DF-8192-442258632905}" type="pres">
      <dgm:prSet presAssocID="{ED76D8D4-D0F1-4ED6-BE5F-69FE89322F36}" presName="image2" presStyleLbl="node2" presStyleIdx="0"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emale Profile with solid fill"/>
        </a:ext>
      </dgm:extLst>
    </dgm:pt>
    <dgm:pt modelId="{3BB7A720-4244-4E02-A8CE-54EB7C0690B4}" type="pres">
      <dgm:prSet presAssocID="{ED76D8D4-D0F1-4ED6-BE5F-69FE89322F36}" presName="text2" presStyleLbl="revTx" presStyleIdx="1" presStyleCnt="6" custScaleX="118547">
        <dgm:presLayoutVars>
          <dgm:chPref val="3"/>
        </dgm:presLayoutVars>
      </dgm:prSet>
      <dgm:spPr/>
    </dgm:pt>
    <dgm:pt modelId="{000B0975-978E-47CD-AEF4-BDBDC6D1637A}" type="pres">
      <dgm:prSet presAssocID="{ED76D8D4-D0F1-4ED6-BE5F-69FE89322F36}" presName="hierChild3" presStyleCnt="0"/>
      <dgm:spPr/>
    </dgm:pt>
    <dgm:pt modelId="{384F7AB7-52D6-456B-B48C-B3C181E45821}" type="pres">
      <dgm:prSet presAssocID="{14646669-C04C-4ADE-9CD7-A4F851DC66A0}" presName="Name17" presStyleLbl="parChTrans1D3" presStyleIdx="0" presStyleCnt="3"/>
      <dgm:spPr/>
    </dgm:pt>
    <dgm:pt modelId="{EEDD1E8E-5C9B-43B7-8D49-FE1FB86B8B4E}" type="pres">
      <dgm:prSet presAssocID="{521339A8-7FFD-4623-886B-C710AD164B47}" presName="hierRoot3" presStyleCnt="0"/>
      <dgm:spPr/>
    </dgm:pt>
    <dgm:pt modelId="{D03324D4-1B6A-48AB-86A2-C75BA0984251}" type="pres">
      <dgm:prSet presAssocID="{521339A8-7FFD-4623-886B-C710AD164B47}" presName="composite3" presStyleCnt="0"/>
      <dgm:spPr/>
    </dgm:pt>
    <dgm:pt modelId="{798E9DA2-6386-40A0-A428-A8B93277671C}" type="pres">
      <dgm:prSet presAssocID="{521339A8-7FFD-4623-886B-C710AD164B47}" presName="image3" presStyleLbl="node3" presStyleIdx="0"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ildren with solid fill"/>
        </a:ext>
      </dgm:extLst>
    </dgm:pt>
    <dgm:pt modelId="{F4978915-80A8-4CEC-B59D-A1085266CB45}" type="pres">
      <dgm:prSet presAssocID="{521339A8-7FFD-4623-886B-C710AD164B47}" presName="text3" presStyleLbl="revTx" presStyleIdx="2" presStyleCnt="6">
        <dgm:presLayoutVars>
          <dgm:chPref val="3"/>
        </dgm:presLayoutVars>
      </dgm:prSet>
      <dgm:spPr/>
    </dgm:pt>
    <dgm:pt modelId="{08EC5F95-2304-4448-8B69-87B04511C4DE}" type="pres">
      <dgm:prSet presAssocID="{521339A8-7FFD-4623-886B-C710AD164B47}" presName="hierChild4" presStyleCnt="0"/>
      <dgm:spPr/>
    </dgm:pt>
    <dgm:pt modelId="{2E2CBD12-73A3-438D-8FA3-04A97DFEA8FA}" type="pres">
      <dgm:prSet presAssocID="{CFDCB6C9-D88B-4F88-96EC-D0B923451204}" presName="Name17" presStyleLbl="parChTrans1D3" presStyleIdx="1" presStyleCnt="3"/>
      <dgm:spPr/>
    </dgm:pt>
    <dgm:pt modelId="{7FCCD812-4DCA-4DD9-95DD-02AEECC33585}" type="pres">
      <dgm:prSet presAssocID="{68457A12-8BDC-46F3-BE25-2549C3E2C33D}" presName="hierRoot3" presStyleCnt="0"/>
      <dgm:spPr/>
    </dgm:pt>
    <dgm:pt modelId="{BFFE8B24-051D-49DC-88CE-7234102454B5}" type="pres">
      <dgm:prSet presAssocID="{68457A12-8BDC-46F3-BE25-2549C3E2C33D}" presName="composite3" presStyleCnt="0"/>
      <dgm:spPr/>
    </dgm:pt>
    <dgm:pt modelId="{F15DFF6F-564B-4161-92AE-E26AA638317D}" type="pres">
      <dgm:prSet presAssocID="{68457A12-8BDC-46F3-BE25-2549C3E2C33D}" presName="image3" presStyleLbl="node3"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ildren with solid fill"/>
        </a:ext>
      </dgm:extLst>
    </dgm:pt>
    <dgm:pt modelId="{649973EA-AAB6-4507-A660-D94044C40EEE}" type="pres">
      <dgm:prSet presAssocID="{68457A12-8BDC-46F3-BE25-2549C3E2C33D}" presName="text3" presStyleLbl="revTx" presStyleIdx="3" presStyleCnt="6" custScaleX="125662" custLinFactNeighborX="5424" custLinFactNeighborY="-7839">
        <dgm:presLayoutVars>
          <dgm:chPref val="3"/>
        </dgm:presLayoutVars>
      </dgm:prSet>
      <dgm:spPr/>
    </dgm:pt>
    <dgm:pt modelId="{E79F4D0E-7685-48AC-B564-CCEFBAE81B9C}" type="pres">
      <dgm:prSet presAssocID="{68457A12-8BDC-46F3-BE25-2549C3E2C33D}" presName="hierChild4" presStyleCnt="0"/>
      <dgm:spPr/>
    </dgm:pt>
    <dgm:pt modelId="{91F703E2-FA92-4760-8FD9-1CB53BC820F7}" type="pres">
      <dgm:prSet presAssocID="{45A1024B-B357-4292-8E67-86CE213965E4}" presName="Name10" presStyleLbl="parChTrans1D2" presStyleIdx="1" presStyleCnt="2"/>
      <dgm:spPr/>
    </dgm:pt>
    <dgm:pt modelId="{C4724B7A-38E6-4759-9AC2-0946EB094714}" type="pres">
      <dgm:prSet presAssocID="{1C0433FD-8AB3-4A4B-A67B-41EE640B4AB9}" presName="hierRoot2" presStyleCnt="0"/>
      <dgm:spPr/>
    </dgm:pt>
    <dgm:pt modelId="{DC67893C-B3C5-4BB8-836E-798DC2AB160C}" type="pres">
      <dgm:prSet presAssocID="{1C0433FD-8AB3-4A4B-A67B-41EE640B4AB9}" presName="composite2" presStyleCnt="0"/>
      <dgm:spPr/>
    </dgm:pt>
    <dgm:pt modelId="{67D64466-F4B9-4ADB-A5E6-F149A7DC2371}" type="pres">
      <dgm:prSet presAssocID="{1C0433FD-8AB3-4A4B-A67B-41EE640B4AB9}" presName="image2" presStyleLbl="node2" presStyleIdx="1" presStyleCnt="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l center with solid fill"/>
        </a:ext>
      </dgm:extLst>
    </dgm:pt>
    <dgm:pt modelId="{FCE4205D-5CAC-4ED3-9D09-B82A84A600BC}" type="pres">
      <dgm:prSet presAssocID="{1C0433FD-8AB3-4A4B-A67B-41EE640B4AB9}" presName="text2" presStyleLbl="revTx" presStyleIdx="4" presStyleCnt="6" custScaleX="132677">
        <dgm:presLayoutVars>
          <dgm:chPref val="3"/>
        </dgm:presLayoutVars>
      </dgm:prSet>
      <dgm:spPr/>
    </dgm:pt>
    <dgm:pt modelId="{84BDB985-BB10-43E0-81C0-1BAC2A6D7E72}" type="pres">
      <dgm:prSet presAssocID="{1C0433FD-8AB3-4A4B-A67B-41EE640B4AB9}" presName="hierChild3" presStyleCnt="0"/>
      <dgm:spPr/>
    </dgm:pt>
    <dgm:pt modelId="{2C2E145B-E553-4396-9BD0-6759159F9AAE}" type="pres">
      <dgm:prSet presAssocID="{3AE04DA7-4B6E-4A9B-A565-349D911C94C6}" presName="Name17" presStyleLbl="parChTrans1D3" presStyleIdx="2" presStyleCnt="3"/>
      <dgm:spPr/>
    </dgm:pt>
    <dgm:pt modelId="{8C1FC4BD-A471-4094-8E7B-B6B27C9ADABB}" type="pres">
      <dgm:prSet presAssocID="{530D9598-5A8A-4135-84D8-48F784A91B49}" presName="hierRoot3" presStyleCnt="0"/>
      <dgm:spPr/>
    </dgm:pt>
    <dgm:pt modelId="{01FC32D7-B764-4F2A-984B-3AB542468262}" type="pres">
      <dgm:prSet presAssocID="{530D9598-5A8A-4135-84D8-48F784A91B49}" presName="composite3" presStyleCnt="0"/>
      <dgm:spPr/>
    </dgm:pt>
    <dgm:pt modelId="{0BB35604-2E19-4193-A1BD-844AF25AC87F}" type="pres">
      <dgm:prSet presAssocID="{530D9598-5A8A-4135-84D8-48F784A91B49}" presName="image3" presStyleLbl="node3"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ildren with solid fill"/>
        </a:ext>
      </dgm:extLst>
    </dgm:pt>
    <dgm:pt modelId="{0D9022CA-95E8-4B6D-81F6-1C7F729FA716}" type="pres">
      <dgm:prSet presAssocID="{530D9598-5A8A-4135-84D8-48F784A91B49}" presName="text3" presStyleLbl="revTx" presStyleIdx="5" presStyleCnt="6">
        <dgm:presLayoutVars>
          <dgm:chPref val="3"/>
        </dgm:presLayoutVars>
      </dgm:prSet>
      <dgm:spPr/>
    </dgm:pt>
    <dgm:pt modelId="{D92D4F71-0395-4EE2-B74C-8C8B5943ABC8}" type="pres">
      <dgm:prSet presAssocID="{530D9598-5A8A-4135-84D8-48F784A91B49}" presName="hierChild4" presStyleCnt="0"/>
      <dgm:spPr/>
    </dgm:pt>
  </dgm:ptLst>
  <dgm:cxnLst>
    <dgm:cxn modelId="{08966B0A-93A7-44B4-A8F9-0F625612E899}" type="presOf" srcId="{CFDCB6C9-D88B-4F88-96EC-D0B923451204}" destId="{2E2CBD12-73A3-438D-8FA3-04A97DFEA8FA}" srcOrd="0" destOrd="0" presId="urn:microsoft.com/office/officeart/2009/layout/CirclePictureHierarchy"/>
    <dgm:cxn modelId="{84360B18-C4DB-41C8-9339-2ABE720ED14B}" srcId="{1C0433FD-8AB3-4A4B-A67B-41EE640B4AB9}" destId="{530D9598-5A8A-4135-84D8-48F784A91B49}" srcOrd="0" destOrd="0" parTransId="{3AE04DA7-4B6E-4A9B-A565-349D911C94C6}" sibTransId="{CA5B5C1C-EEEE-4390-B733-1F7596473A67}"/>
    <dgm:cxn modelId="{5F662121-81EA-4DE6-9839-8DB485587F6D}" type="presOf" srcId="{45A1024B-B357-4292-8E67-86CE213965E4}" destId="{91F703E2-FA92-4760-8FD9-1CB53BC820F7}" srcOrd="0" destOrd="0" presId="urn:microsoft.com/office/officeart/2009/layout/CirclePictureHierarchy"/>
    <dgm:cxn modelId="{BE0D4D29-84C5-4B7E-8A1A-CC020C22FD08}" srcId="{7493544D-6B53-4D40-B0BF-5845A27ED71D}" destId="{ED76D8D4-D0F1-4ED6-BE5F-69FE89322F36}" srcOrd="0" destOrd="0" parTransId="{97A91B39-60DC-4FC6-87B7-5F58485AA919}" sibTransId="{5A47730A-31EF-4711-B44D-B48AFF483AC7}"/>
    <dgm:cxn modelId="{FEC69429-8F96-4810-9F46-7A2F33AEC874}" type="presOf" srcId="{530D9598-5A8A-4135-84D8-48F784A91B49}" destId="{0D9022CA-95E8-4B6D-81F6-1C7F729FA716}" srcOrd="0" destOrd="0" presId="urn:microsoft.com/office/officeart/2009/layout/CirclePictureHierarchy"/>
    <dgm:cxn modelId="{3ADEC62D-3FF5-4244-B8A5-92A599B23E1C}" srcId="{ED76D8D4-D0F1-4ED6-BE5F-69FE89322F36}" destId="{521339A8-7FFD-4623-886B-C710AD164B47}" srcOrd="0" destOrd="0" parTransId="{14646669-C04C-4ADE-9CD7-A4F851DC66A0}" sibTransId="{C21E2532-36B2-44BF-A11F-33BEFE0CA574}"/>
    <dgm:cxn modelId="{CC709C5D-83B1-4B94-9519-34D3F4B4EB48}" srcId="{D9E2CE25-AE00-4CE1-A47F-0BF23D109754}" destId="{7493544D-6B53-4D40-B0BF-5845A27ED71D}" srcOrd="0" destOrd="0" parTransId="{35927415-5860-43A8-AE0A-6CE2BB4A7AA5}" sibTransId="{5E47A5B9-69E8-4B1B-B5FD-8BDABD01A50A}"/>
    <dgm:cxn modelId="{E80B4260-6ECC-438B-81E2-E51553D89AED}" type="presOf" srcId="{521339A8-7FFD-4623-886B-C710AD164B47}" destId="{F4978915-80A8-4CEC-B59D-A1085266CB45}" srcOrd="0" destOrd="0" presId="urn:microsoft.com/office/officeart/2009/layout/CirclePictureHierarchy"/>
    <dgm:cxn modelId="{B0706046-F283-4E6F-9218-CE46F1258036}" type="presOf" srcId="{3AE04DA7-4B6E-4A9B-A565-349D911C94C6}" destId="{2C2E145B-E553-4396-9BD0-6759159F9AAE}" srcOrd="0" destOrd="0" presId="urn:microsoft.com/office/officeart/2009/layout/CirclePictureHierarchy"/>
    <dgm:cxn modelId="{BB6D7649-DC2E-4B09-8FF6-2FE49605D03B}" type="presOf" srcId="{14646669-C04C-4ADE-9CD7-A4F851DC66A0}" destId="{384F7AB7-52D6-456B-B48C-B3C181E45821}" srcOrd="0" destOrd="0" presId="urn:microsoft.com/office/officeart/2009/layout/CirclePictureHierarchy"/>
    <dgm:cxn modelId="{0D47FA4C-3015-4DCE-BA5C-AE83C3C603C4}" type="presOf" srcId="{7493544D-6B53-4D40-B0BF-5845A27ED71D}" destId="{7E18E97D-63F1-4BAC-84CE-81383F39C270}" srcOrd="0" destOrd="0" presId="urn:microsoft.com/office/officeart/2009/layout/CirclePictureHierarchy"/>
    <dgm:cxn modelId="{39AB014D-EC01-4F15-9507-D210AE8879FF}" srcId="{ED76D8D4-D0F1-4ED6-BE5F-69FE89322F36}" destId="{68457A12-8BDC-46F3-BE25-2549C3E2C33D}" srcOrd="1" destOrd="0" parTransId="{CFDCB6C9-D88B-4F88-96EC-D0B923451204}" sibTransId="{93E70F75-DAFA-46C0-A6AF-0CBF4F8BAE66}"/>
    <dgm:cxn modelId="{83B62A59-42D4-4F69-A2A7-1DBE15D36985}" type="presOf" srcId="{D9E2CE25-AE00-4CE1-A47F-0BF23D109754}" destId="{2924CD62-F975-4352-B3F4-0EC8AFB42EAF}" srcOrd="0" destOrd="0" presId="urn:microsoft.com/office/officeart/2009/layout/CirclePictureHierarchy"/>
    <dgm:cxn modelId="{CDDF158B-BB07-4713-9FB1-713AEF8A5F7C}" type="presOf" srcId="{ED76D8D4-D0F1-4ED6-BE5F-69FE89322F36}" destId="{3BB7A720-4244-4E02-A8CE-54EB7C0690B4}" srcOrd="0" destOrd="0" presId="urn:microsoft.com/office/officeart/2009/layout/CirclePictureHierarchy"/>
    <dgm:cxn modelId="{BA7BF799-BC8F-4165-BA27-EBE6AFC20C88}" type="presOf" srcId="{68457A12-8BDC-46F3-BE25-2549C3E2C33D}" destId="{649973EA-AAB6-4507-A660-D94044C40EEE}" srcOrd="0" destOrd="0" presId="urn:microsoft.com/office/officeart/2009/layout/CirclePictureHierarchy"/>
    <dgm:cxn modelId="{1ABBD9A6-CFC5-4953-9585-D094160C28BD}" type="presOf" srcId="{97A91B39-60DC-4FC6-87B7-5F58485AA919}" destId="{8A36A885-1BA2-4B9D-A99F-E8C223F2D904}" srcOrd="0" destOrd="0" presId="urn:microsoft.com/office/officeart/2009/layout/CirclePictureHierarchy"/>
    <dgm:cxn modelId="{47F4BEBB-B532-43E2-90A6-4050EB6E0D76}" type="presOf" srcId="{1C0433FD-8AB3-4A4B-A67B-41EE640B4AB9}" destId="{FCE4205D-5CAC-4ED3-9D09-B82A84A600BC}" srcOrd="0" destOrd="0" presId="urn:microsoft.com/office/officeart/2009/layout/CirclePictureHierarchy"/>
    <dgm:cxn modelId="{E925E3F0-B696-455B-9820-E446E74911DD}" srcId="{7493544D-6B53-4D40-B0BF-5845A27ED71D}" destId="{1C0433FD-8AB3-4A4B-A67B-41EE640B4AB9}" srcOrd="1" destOrd="0" parTransId="{45A1024B-B357-4292-8E67-86CE213965E4}" sibTransId="{8568A6CC-5C50-48E7-A382-FD38DF04EFFF}"/>
    <dgm:cxn modelId="{6500E08D-594A-4DAA-AD55-8E78669E1645}" type="presParOf" srcId="{2924CD62-F975-4352-B3F4-0EC8AFB42EAF}" destId="{DB51F36C-4931-4BAE-9F38-3CA39A18BB96}" srcOrd="0" destOrd="0" presId="urn:microsoft.com/office/officeart/2009/layout/CirclePictureHierarchy"/>
    <dgm:cxn modelId="{22B4E560-CB3F-400E-9F1F-FC092675FCA5}" type="presParOf" srcId="{DB51F36C-4931-4BAE-9F38-3CA39A18BB96}" destId="{8294DE4D-BF28-4ABE-AB2F-9FC3637CAEEE}" srcOrd="0" destOrd="0" presId="urn:microsoft.com/office/officeart/2009/layout/CirclePictureHierarchy"/>
    <dgm:cxn modelId="{BFE4053E-213E-4EB7-8452-DCDEC9C8789C}" type="presParOf" srcId="{8294DE4D-BF28-4ABE-AB2F-9FC3637CAEEE}" destId="{3801CA9B-47E2-450A-88DF-EA0188746CDE}" srcOrd="0" destOrd="0" presId="urn:microsoft.com/office/officeart/2009/layout/CirclePictureHierarchy"/>
    <dgm:cxn modelId="{B8E30287-E710-4D6D-8CF2-C7A9BA404C5C}" type="presParOf" srcId="{8294DE4D-BF28-4ABE-AB2F-9FC3637CAEEE}" destId="{7E18E97D-63F1-4BAC-84CE-81383F39C270}" srcOrd="1" destOrd="0" presId="urn:microsoft.com/office/officeart/2009/layout/CirclePictureHierarchy"/>
    <dgm:cxn modelId="{C17DA606-ED70-496D-B105-4B94906E1F6D}" type="presParOf" srcId="{DB51F36C-4931-4BAE-9F38-3CA39A18BB96}" destId="{BBC7B968-66CC-4668-A4B6-C00005747AA5}" srcOrd="1" destOrd="0" presId="urn:microsoft.com/office/officeart/2009/layout/CirclePictureHierarchy"/>
    <dgm:cxn modelId="{C081C8FF-95A0-4A3D-BFB9-E9532A6C7A39}" type="presParOf" srcId="{BBC7B968-66CC-4668-A4B6-C00005747AA5}" destId="{8A36A885-1BA2-4B9D-A99F-E8C223F2D904}" srcOrd="0" destOrd="0" presId="urn:microsoft.com/office/officeart/2009/layout/CirclePictureHierarchy"/>
    <dgm:cxn modelId="{A882614C-27FE-4223-B7E7-2AD8D56F5166}" type="presParOf" srcId="{BBC7B968-66CC-4668-A4B6-C00005747AA5}" destId="{0C7B774F-6F30-413E-B991-ADFBA5182E4E}" srcOrd="1" destOrd="0" presId="urn:microsoft.com/office/officeart/2009/layout/CirclePictureHierarchy"/>
    <dgm:cxn modelId="{FB174C98-FE94-4F7A-A0AD-562F08C15D03}" type="presParOf" srcId="{0C7B774F-6F30-413E-B991-ADFBA5182E4E}" destId="{A8FE28EB-96E8-4F28-993C-5D6C7108DD22}" srcOrd="0" destOrd="0" presId="urn:microsoft.com/office/officeart/2009/layout/CirclePictureHierarchy"/>
    <dgm:cxn modelId="{34C6B120-4185-41D6-B032-BB8B299BFE3E}" type="presParOf" srcId="{A8FE28EB-96E8-4F28-993C-5D6C7108DD22}" destId="{AAB3AF18-836F-40DF-8192-442258632905}" srcOrd="0" destOrd="0" presId="urn:microsoft.com/office/officeart/2009/layout/CirclePictureHierarchy"/>
    <dgm:cxn modelId="{D45429C7-5202-42B5-A3F1-F7D16824CD43}" type="presParOf" srcId="{A8FE28EB-96E8-4F28-993C-5D6C7108DD22}" destId="{3BB7A720-4244-4E02-A8CE-54EB7C0690B4}" srcOrd="1" destOrd="0" presId="urn:microsoft.com/office/officeart/2009/layout/CirclePictureHierarchy"/>
    <dgm:cxn modelId="{CE797B25-21C0-45BF-BEC1-99C452387061}" type="presParOf" srcId="{0C7B774F-6F30-413E-B991-ADFBA5182E4E}" destId="{000B0975-978E-47CD-AEF4-BDBDC6D1637A}" srcOrd="1" destOrd="0" presId="urn:microsoft.com/office/officeart/2009/layout/CirclePictureHierarchy"/>
    <dgm:cxn modelId="{99F0A9E5-BCCA-441C-A292-521B025395F1}" type="presParOf" srcId="{000B0975-978E-47CD-AEF4-BDBDC6D1637A}" destId="{384F7AB7-52D6-456B-B48C-B3C181E45821}" srcOrd="0" destOrd="0" presId="urn:microsoft.com/office/officeart/2009/layout/CirclePictureHierarchy"/>
    <dgm:cxn modelId="{B8EA898F-3C25-469C-895A-3AB890161C46}" type="presParOf" srcId="{000B0975-978E-47CD-AEF4-BDBDC6D1637A}" destId="{EEDD1E8E-5C9B-43B7-8D49-FE1FB86B8B4E}" srcOrd="1" destOrd="0" presId="urn:microsoft.com/office/officeart/2009/layout/CirclePictureHierarchy"/>
    <dgm:cxn modelId="{BA8671E4-A53D-486A-A561-97C7C2B78D20}" type="presParOf" srcId="{EEDD1E8E-5C9B-43B7-8D49-FE1FB86B8B4E}" destId="{D03324D4-1B6A-48AB-86A2-C75BA0984251}" srcOrd="0" destOrd="0" presId="urn:microsoft.com/office/officeart/2009/layout/CirclePictureHierarchy"/>
    <dgm:cxn modelId="{87E036EA-6D27-422E-B112-AD0808FD98F2}" type="presParOf" srcId="{D03324D4-1B6A-48AB-86A2-C75BA0984251}" destId="{798E9DA2-6386-40A0-A428-A8B93277671C}" srcOrd="0" destOrd="0" presId="urn:microsoft.com/office/officeart/2009/layout/CirclePictureHierarchy"/>
    <dgm:cxn modelId="{63C771F6-8DF2-421C-BD6C-7CC0FD3EE9E6}" type="presParOf" srcId="{D03324D4-1B6A-48AB-86A2-C75BA0984251}" destId="{F4978915-80A8-4CEC-B59D-A1085266CB45}" srcOrd="1" destOrd="0" presId="urn:microsoft.com/office/officeart/2009/layout/CirclePictureHierarchy"/>
    <dgm:cxn modelId="{471A2E48-6C9A-445D-AF3A-0BB98F01DBCF}" type="presParOf" srcId="{EEDD1E8E-5C9B-43B7-8D49-FE1FB86B8B4E}" destId="{08EC5F95-2304-4448-8B69-87B04511C4DE}" srcOrd="1" destOrd="0" presId="urn:microsoft.com/office/officeart/2009/layout/CirclePictureHierarchy"/>
    <dgm:cxn modelId="{61501444-2A99-49F2-ACCA-56B296A4711D}" type="presParOf" srcId="{000B0975-978E-47CD-AEF4-BDBDC6D1637A}" destId="{2E2CBD12-73A3-438D-8FA3-04A97DFEA8FA}" srcOrd="2" destOrd="0" presId="urn:microsoft.com/office/officeart/2009/layout/CirclePictureHierarchy"/>
    <dgm:cxn modelId="{3F3E9945-EF2B-41DD-94DA-1FA4A63D6BC9}" type="presParOf" srcId="{000B0975-978E-47CD-AEF4-BDBDC6D1637A}" destId="{7FCCD812-4DCA-4DD9-95DD-02AEECC33585}" srcOrd="3" destOrd="0" presId="urn:microsoft.com/office/officeart/2009/layout/CirclePictureHierarchy"/>
    <dgm:cxn modelId="{3925D9F0-A8B9-42E8-9B36-1EE63AF8905C}" type="presParOf" srcId="{7FCCD812-4DCA-4DD9-95DD-02AEECC33585}" destId="{BFFE8B24-051D-49DC-88CE-7234102454B5}" srcOrd="0" destOrd="0" presId="urn:microsoft.com/office/officeart/2009/layout/CirclePictureHierarchy"/>
    <dgm:cxn modelId="{769E96E8-5B06-4774-BFBE-7A9255CB3CE6}" type="presParOf" srcId="{BFFE8B24-051D-49DC-88CE-7234102454B5}" destId="{F15DFF6F-564B-4161-92AE-E26AA638317D}" srcOrd="0" destOrd="0" presId="urn:microsoft.com/office/officeart/2009/layout/CirclePictureHierarchy"/>
    <dgm:cxn modelId="{4B26A63B-E169-48FE-BF55-B4C5CA56716E}" type="presParOf" srcId="{BFFE8B24-051D-49DC-88CE-7234102454B5}" destId="{649973EA-AAB6-4507-A660-D94044C40EEE}" srcOrd="1" destOrd="0" presId="urn:microsoft.com/office/officeart/2009/layout/CirclePictureHierarchy"/>
    <dgm:cxn modelId="{85EBFBB3-3DD1-410D-95BB-8C01873F6658}" type="presParOf" srcId="{7FCCD812-4DCA-4DD9-95DD-02AEECC33585}" destId="{E79F4D0E-7685-48AC-B564-CCEFBAE81B9C}" srcOrd="1" destOrd="0" presId="urn:microsoft.com/office/officeart/2009/layout/CirclePictureHierarchy"/>
    <dgm:cxn modelId="{9067EE62-AC24-4C51-842A-A6BE33BF8EB0}" type="presParOf" srcId="{BBC7B968-66CC-4668-A4B6-C00005747AA5}" destId="{91F703E2-FA92-4760-8FD9-1CB53BC820F7}" srcOrd="2" destOrd="0" presId="urn:microsoft.com/office/officeart/2009/layout/CirclePictureHierarchy"/>
    <dgm:cxn modelId="{F5ABD8CE-DEC9-4B18-A96D-6D9C7F0B4779}" type="presParOf" srcId="{BBC7B968-66CC-4668-A4B6-C00005747AA5}" destId="{C4724B7A-38E6-4759-9AC2-0946EB094714}" srcOrd="3" destOrd="0" presId="urn:microsoft.com/office/officeart/2009/layout/CirclePictureHierarchy"/>
    <dgm:cxn modelId="{8EEFBB3A-851B-440D-9C9A-4868B32BABAE}" type="presParOf" srcId="{C4724B7A-38E6-4759-9AC2-0946EB094714}" destId="{DC67893C-B3C5-4BB8-836E-798DC2AB160C}" srcOrd="0" destOrd="0" presId="urn:microsoft.com/office/officeart/2009/layout/CirclePictureHierarchy"/>
    <dgm:cxn modelId="{A3303DD0-46A0-4D68-80E7-DA24D39AE9B6}" type="presParOf" srcId="{DC67893C-B3C5-4BB8-836E-798DC2AB160C}" destId="{67D64466-F4B9-4ADB-A5E6-F149A7DC2371}" srcOrd="0" destOrd="0" presId="urn:microsoft.com/office/officeart/2009/layout/CirclePictureHierarchy"/>
    <dgm:cxn modelId="{9196FB0B-2905-47FF-93F7-983212FF143E}" type="presParOf" srcId="{DC67893C-B3C5-4BB8-836E-798DC2AB160C}" destId="{FCE4205D-5CAC-4ED3-9D09-B82A84A600BC}" srcOrd="1" destOrd="0" presId="urn:microsoft.com/office/officeart/2009/layout/CirclePictureHierarchy"/>
    <dgm:cxn modelId="{A2670711-FDDF-4206-9EED-EBD34946974A}" type="presParOf" srcId="{C4724B7A-38E6-4759-9AC2-0946EB094714}" destId="{84BDB985-BB10-43E0-81C0-1BAC2A6D7E72}" srcOrd="1" destOrd="0" presId="urn:microsoft.com/office/officeart/2009/layout/CirclePictureHierarchy"/>
    <dgm:cxn modelId="{36007E64-F8A8-4762-BC43-5E2FA8EEA981}" type="presParOf" srcId="{84BDB985-BB10-43E0-81C0-1BAC2A6D7E72}" destId="{2C2E145B-E553-4396-9BD0-6759159F9AAE}" srcOrd="0" destOrd="0" presId="urn:microsoft.com/office/officeart/2009/layout/CirclePictureHierarchy"/>
    <dgm:cxn modelId="{322FE5A9-BD87-41C5-93BC-B4FC3E3D63DF}" type="presParOf" srcId="{84BDB985-BB10-43E0-81C0-1BAC2A6D7E72}" destId="{8C1FC4BD-A471-4094-8E7B-B6B27C9ADABB}" srcOrd="1" destOrd="0" presId="urn:microsoft.com/office/officeart/2009/layout/CirclePictureHierarchy"/>
    <dgm:cxn modelId="{3229E345-A2C2-4C6B-B465-9AEAF8AB66D2}" type="presParOf" srcId="{8C1FC4BD-A471-4094-8E7B-B6B27C9ADABB}" destId="{01FC32D7-B764-4F2A-984B-3AB542468262}" srcOrd="0" destOrd="0" presId="urn:microsoft.com/office/officeart/2009/layout/CirclePictureHierarchy"/>
    <dgm:cxn modelId="{874CED66-62B1-45EC-9EC2-B39A53B32ED7}" type="presParOf" srcId="{01FC32D7-B764-4F2A-984B-3AB542468262}" destId="{0BB35604-2E19-4193-A1BD-844AF25AC87F}" srcOrd="0" destOrd="0" presId="urn:microsoft.com/office/officeart/2009/layout/CirclePictureHierarchy"/>
    <dgm:cxn modelId="{8227832C-8602-4049-82D7-563AF3707142}" type="presParOf" srcId="{01FC32D7-B764-4F2A-984B-3AB542468262}" destId="{0D9022CA-95E8-4B6D-81F6-1C7F729FA716}" srcOrd="1" destOrd="0" presId="urn:microsoft.com/office/officeart/2009/layout/CirclePictureHierarchy"/>
    <dgm:cxn modelId="{E5CFD20D-1767-447D-BD68-B4719530F844}" type="presParOf" srcId="{8C1FC4BD-A471-4094-8E7B-B6B27C9ADABB}" destId="{D92D4F71-0395-4EE2-B74C-8C8B5943ABC8}" srcOrd="1" destOrd="0" presId="urn:microsoft.com/office/officeart/2009/layout/CirclePictureHierarchy"/>
  </dgm:cxnLst>
  <dgm:bg>
    <a:solidFill>
      <a:schemeClr val="accent6">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E145B-E553-4396-9BD0-6759159F9AAE}">
      <dsp:nvSpPr>
        <dsp:cNvPr id="0" name=""/>
        <dsp:cNvSpPr/>
      </dsp:nvSpPr>
      <dsp:spPr>
        <a:xfrm>
          <a:off x="6728118" y="2712518"/>
          <a:ext cx="135712" cy="348863"/>
        </a:xfrm>
        <a:custGeom>
          <a:avLst/>
          <a:gdLst/>
          <a:ahLst/>
          <a:cxnLst/>
          <a:rect l="0" t="0" r="0" b="0"/>
          <a:pathLst>
            <a:path>
              <a:moveTo>
                <a:pt x="0" y="0"/>
              </a:moveTo>
              <a:lnTo>
                <a:pt x="0" y="175816"/>
              </a:lnTo>
              <a:lnTo>
                <a:pt x="135712" y="175816"/>
              </a:lnTo>
              <a:lnTo>
                <a:pt x="135712" y="348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703E2-FA92-4760-8FD9-1CB53BC820F7}">
      <dsp:nvSpPr>
        <dsp:cNvPr id="0" name=""/>
        <dsp:cNvSpPr/>
      </dsp:nvSpPr>
      <dsp:spPr>
        <a:xfrm>
          <a:off x="3948366" y="1213477"/>
          <a:ext cx="2779751" cy="391536"/>
        </a:xfrm>
        <a:custGeom>
          <a:avLst/>
          <a:gdLst/>
          <a:ahLst/>
          <a:cxnLst/>
          <a:rect l="0" t="0" r="0" b="0"/>
          <a:pathLst>
            <a:path>
              <a:moveTo>
                <a:pt x="0" y="0"/>
              </a:moveTo>
              <a:lnTo>
                <a:pt x="0" y="218488"/>
              </a:lnTo>
              <a:lnTo>
                <a:pt x="2779751" y="218488"/>
              </a:lnTo>
              <a:lnTo>
                <a:pt x="2779751" y="391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CBD12-73A3-438D-8FA3-04A97DFEA8FA}">
      <dsp:nvSpPr>
        <dsp:cNvPr id="0" name=""/>
        <dsp:cNvSpPr/>
      </dsp:nvSpPr>
      <dsp:spPr>
        <a:xfrm>
          <a:off x="2111768" y="2712518"/>
          <a:ext cx="1493269" cy="348863"/>
        </a:xfrm>
        <a:custGeom>
          <a:avLst/>
          <a:gdLst/>
          <a:ahLst/>
          <a:cxnLst/>
          <a:rect l="0" t="0" r="0" b="0"/>
          <a:pathLst>
            <a:path>
              <a:moveTo>
                <a:pt x="0" y="0"/>
              </a:moveTo>
              <a:lnTo>
                <a:pt x="0" y="175816"/>
              </a:lnTo>
              <a:lnTo>
                <a:pt x="1493269" y="175816"/>
              </a:lnTo>
              <a:lnTo>
                <a:pt x="1493269" y="348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F7AB7-52D6-456B-B48C-B3C181E45821}">
      <dsp:nvSpPr>
        <dsp:cNvPr id="0" name=""/>
        <dsp:cNvSpPr/>
      </dsp:nvSpPr>
      <dsp:spPr>
        <a:xfrm>
          <a:off x="559400" y="2712518"/>
          <a:ext cx="1552368" cy="348863"/>
        </a:xfrm>
        <a:custGeom>
          <a:avLst/>
          <a:gdLst/>
          <a:ahLst/>
          <a:cxnLst/>
          <a:rect l="0" t="0" r="0" b="0"/>
          <a:pathLst>
            <a:path>
              <a:moveTo>
                <a:pt x="1552368" y="0"/>
              </a:moveTo>
              <a:lnTo>
                <a:pt x="1552368" y="175816"/>
              </a:lnTo>
              <a:lnTo>
                <a:pt x="0" y="175816"/>
              </a:lnTo>
              <a:lnTo>
                <a:pt x="0" y="348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6A885-1BA2-4B9D-A99F-E8C223F2D904}">
      <dsp:nvSpPr>
        <dsp:cNvPr id="0" name=""/>
        <dsp:cNvSpPr/>
      </dsp:nvSpPr>
      <dsp:spPr>
        <a:xfrm>
          <a:off x="2111768" y="1213477"/>
          <a:ext cx="1836598" cy="391536"/>
        </a:xfrm>
        <a:custGeom>
          <a:avLst/>
          <a:gdLst/>
          <a:ahLst/>
          <a:cxnLst/>
          <a:rect l="0" t="0" r="0" b="0"/>
          <a:pathLst>
            <a:path>
              <a:moveTo>
                <a:pt x="1836598" y="0"/>
              </a:moveTo>
              <a:lnTo>
                <a:pt x="1836598" y="218488"/>
              </a:lnTo>
              <a:lnTo>
                <a:pt x="0" y="218488"/>
              </a:lnTo>
              <a:lnTo>
                <a:pt x="0" y="391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1CA9B-47E2-450A-88DF-EA0188746CDE}">
      <dsp:nvSpPr>
        <dsp:cNvPr id="0" name=""/>
        <dsp:cNvSpPr/>
      </dsp:nvSpPr>
      <dsp:spPr>
        <a:xfrm>
          <a:off x="3394614" y="105973"/>
          <a:ext cx="1107504" cy="1107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8E97D-63F1-4BAC-84CE-81383F39C270}">
      <dsp:nvSpPr>
        <dsp:cNvPr id="0" name=""/>
        <dsp:cNvSpPr/>
      </dsp:nvSpPr>
      <dsp:spPr>
        <a:xfrm>
          <a:off x="3561933" y="39257"/>
          <a:ext cx="4185619" cy="110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Vidaloka" panose="020B0604020202020204" charset="0"/>
          </a:endParaRPr>
        </a:p>
        <a:p>
          <a:pPr marL="0" lvl="0" indent="0" algn="ctr" defTabSz="622300">
            <a:lnSpc>
              <a:spcPct val="90000"/>
            </a:lnSpc>
            <a:spcBef>
              <a:spcPct val="0"/>
            </a:spcBef>
            <a:spcAft>
              <a:spcPct val="35000"/>
            </a:spcAft>
            <a:buNone/>
          </a:pPr>
          <a:r>
            <a:rPr lang="en-US" sz="1400" kern="1200" dirty="0">
              <a:latin typeface="Vidaloka" panose="020B0604020202020204" charset="0"/>
            </a:rPr>
            <a:t>            </a:t>
          </a:r>
          <a:r>
            <a:rPr lang="en-US" sz="1400" b="1" kern="1200" dirty="0">
              <a:latin typeface="Vidaloka" panose="020B0604020202020204" charset="0"/>
            </a:rPr>
            <a:t>Nodal officer (JS and above)</a:t>
          </a:r>
        </a:p>
        <a:p>
          <a:pPr marL="0" lvl="0" indent="0" algn="ctr" defTabSz="622300">
            <a:lnSpc>
              <a:spcPct val="100000"/>
            </a:lnSpc>
            <a:spcBef>
              <a:spcPct val="0"/>
            </a:spcBef>
            <a:spcAft>
              <a:spcPct val="35000"/>
            </a:spcAft>
            <a:buNone/>
          </a:pPr>
          <a:r>
            <a:rPr lang="en-US" sz="1400" b="1" kern="1200" dirty="0">
              <a:latin typeface="Vidaloka" panose="020B0604020202020204" charset="0"/>
            </a:rPr>
            <a:t>              (Ministry wise / Department wise)</a:t>
          </a:r>
        </a:p>
        <a:p>
          <a:pPr marL="0" lvl="0" indent="0" algn="ctr" defTabSz="622300">
            <a:lnSpc>
              <a:spcPct val="100000"/>
            </a:lnSpc>
            <a:spcBef>
              <a:spcPct val="0"/>
            </a:spcBef>
            <a:spcAft>
              <a:spcPct val="35000"/>
            </a:spcAft>
            <a:buNone/>
          </a:pPr>
          <a:endParaRPr lang="en-US" sz="1400" b="1" kern="1200" dirty="0">
            <a:latin typeface="Vidaloka" panose="020B0604020202020204" charset="0"/>
          </a:endParaRPr>
        </a:p>
        <a:p>
          <a:pPr marL="0" lvl="0" indent="0" algn="ctr" defTabSz="622300">
            <a:lnSpc>
              <a:spcPct val="100000"/>
            </a:lnSpc>
            <a:spcBef>
              <a:spcPct val="0"/>
            </a:spcBef>
            <a:spcAft>
              <a:spcPct val="35000"/>
            </a:spcAft>
            <a:buNone/>
          </a:pPr>
          <a:r>
            <a:rPr lang="en-US" sz="1400" b="1" kern="1200" dirty="0">
              <a:highlight>
                <a:srgbClr val="808080"/>
              </a:highlight>
              <a:latin typeface="Vidaloka" panose="020B0604020202020204" charset="0"/>
            </a:rPr>
            <a:t>Multiple local admin   </a:t>
          </a:r>
          <a:endParaRPr lang="en-IN" sz="1400" b="1" kern="1200" dirty="0">
            <a:highlight>
              <a:srgbClr val="808080"/>
            </a:highlight>
            <a:latin typeface="Vidaloka" panose="020B0604020202020204" charset="0"/>
          </a:endParaRPr>
        </a:p>
      </dsp:txBody>
      <dsp:txXfrm>
        <a:off x="3561933" y="39257"/>
        <a:ext cx="4185619" cy="1107504"/>
      </dsp:txXfrm>
    </dsp:sp>
    <dsp:sp modelId="{AAB3AF18-836F-40DF-8192-442258632905}">
      <dsp:nvSpPr>
        <dsp:cNvPr id="0" name=""/>
        <dsp:cNvSpPr/>
      </dsp:nvSpPr>
      <dsp:spPr>
        <a:xfrm>
          <a:off x="1558016" y="1605013"/>
          <a:ext cx="1107504" cy="1107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7A720-4244-4E02-A8CE-54EB7C0690B4}">
      <dsp:nvSpPr>
        <dsp:cNvPr id="0" name=""/>
        <dsp:cNvSpPr/>
      </dsp:nvSpPr>
      <dsp:spPr>
        <a:xfrm>
          <a:off x="2511464" y="1602244"/>
          <a:ext cx="1969370" cy="110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idaloka" panose="020B0604020202020204" charset="0"/>
            </a:rPr>
            <a:t>Local admin                </a:t>
          </a:r>
        </a:p>
        <a:p>
          <a:pPr marL="0" lvl="0" indent="0" algn="ctr" defTabSz="622300">
            <a:lnSpc>
              <a:spcPct val="90000"/>
            </a:lnSpc>
            <a:spcBef>
              <a:spcPct val="0"/>
            </a:spcBef>
            <a:spcAft>
              <a:spcPct val="35000"/>
            </a:spcAft>
            <a:buNone/>
          </a:pPr>
          <a:r>
            <a:rPr lang="en-US" sz="1400" b="1" kern="1200" dirty="0">
              <a:latin typeface="Vidaloka" panose="020B0604020202020204" charset="0"/>
            </a:rPr>
            <a:t>(Department wise)</a:t>
          </a:r>
          <a:endParaRPr lang="en-IN" sz="1400" b="1" kern="1200" dirty="0">
            <a:latin typeface="Vidaloka" panose="020B0604020202020204" charset="0"/>
          </a:endParaRPr>
        </a:p>
      </dsp:txBody>
      <dsp:txXfrm>
        <a:off x="2511464" y="1602244"/>
        <a:ext cx="1969370" cy="1107504"/>
      </dsp:txXfrm>
    </dsp:sp>
    <dsp:sp modelId="{798E9DA2-6386-40A0-A428-A8B93277671C}">
      <dsp:nvSpPr>
        <dsp:cNvPr id="0" name=""/>
        <dsp:cNvSpPr/>
      </dsp:nvSpPr>
      <dsp:spPr>
        <a:xfrm>
          <a:off x="5647" y="3061382"/>
          <a:ext cx="1107504" cy="1107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78915-80A8-4CEC-B59D-A1085266CB45}">
      <dsp:nvSpPr>
        <dsp:cNvPr id="0" name=""/>
        <dsp:cNvSpPr/>
      </dsp:nvSpPr>
      <dsp:spPr>
        <a:xfrm>
          <a:off x="1113152" y="3058613"/>
          <a:ext cx="1661256" cy="110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Vidaloka" panose="020B0604020202020204" charset="0"/>
            </a:rPr>
            <a:t>Number of users </a:t>
          </a:r>
          <a:r>
            <a:rPr lang="en-US" sz="1600" b="1" kern="1200" dirty="0">
              <a:latin typeface="Vidaloka" panose="020B0604020202020204" charset="0"/>
            </a:rPr>
            <a:t>(Ministry wise/ Department wise)</a:t>
          </a:r>
          <a:endParaRPr lang="en-IN" sz="1600" b="1" kern="1200" dirty="0">
            <a:solidFill>
              <a:schemeClr val="tx1"/>
            </a:solidFill>
            <a:latin typeface="Vidaloka" panose="020B0604020202020204" charset="0"/>
          </a:endParaRPr>
        </a:p>
      </dsp:txBody>
      <dsp:txXfrm>
        <a:off x="1113152" y="3058613"/>
        <a:ext cx="1661256" cy="1107504"/>
      </dsp:txXfrm>
    </dsp:sp>
    <dsp:sp modelId="{F15DFF6F-564B-4161-92AE-E26AA638317D}">
      <dsp:nvSpPr>
        <dsp:cNvPr id="0" name=""/>
        <dsp:cNvSpPr/>
      </dsp:nvSpPr>
      <dsp:spPr>
        <a:xfrm>
          <a:off x="3051285" y="3061382"/>
          <a:ext cx="1107504" cy="1107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973EA-AAB6-4507-A660-D94044C40EEE}">
      <dsp:nvSpPr>
        <dsp:cNvPr id="0" name=""/>
        <dsp:cNvSpPr/>
      </dsp:nvSpPr>
      <dsp:spPr>
        <a:xfrm>
          <a:off x="4035740" y="2971796"/>
          <a:ext cx="2087568" cy="110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Vidaloka" panose="020B0604020202020204" charset="0"/>
            </a:rPr>
            <a:t>Number of users </a:t>
          </a:r>
        </a:p>
        <a:p>
          <a:pPr marL="0" lvl="0" indent="0" algn="ctr" defTabSz="622300">
            <a:lnSpc>
              <a:spcPct val="90000"/>
            </a:lnSpc>
            <a:spcBef>
              <a:spcPct val="0"/>
            </a:spcBef>
            <a:spcAft>
              <a:spcPct val="35000"/>
            </a:spcAft>
            <a:buNone/>
          </a:pPr>
          <a:r>
            <a:rPr lang="en-US" sz="1400" b="1" kern="1200" dirty="0">
              <a:latin typeface="Vidaloka" panose="020B0604020202020204" charset="0"/>
            </a:rPr>
            <a:t>(Sub-division wise)</a:t>
          </a:r>
          <a:endParaRPr lang="en-IN" sz="1400" b="1" kern="1200" dirty="0">
            <a:latin typeface="Vidaloka" panose="020B0604020202020204" charset="0"/>
          </a:endParaRPr>
        </a:p>
      </dsp:txBody>
      <dsp:txXfrm>
        <a:off x="4035740" y="2971796"/>
        <a:ext cx="2087568" cy="1107504"/>
      </dsp:txXfrm>
    </dsp:sp>
    <dsp:sp modelId="{67D64466-F4B9-4ADB-A5E6-F149A7DC2371}">
      <dsp:nvSpPr>
        <dsp:cNvPr id="0" name=""/>
        <dsp:cNvSpPr/>
      </dsp:nvSpPr>
      <dsp:spPr>
        <a:xfrm>
          <a:off x="6174366" y="1605013"/>
          <a:ext cx="1107504" cy="110750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4205D-5CAC-4ED3-9D09-B82A84A600BC}">
      <dsp:nvSpPr>
        <dsp:cNvPr id="0" name=""/>
        <dsp:cNvSpPr/>
      </dsp:nvSpPr>
      <dsp:spPr>
        <a:xfrm>
          <a:off x="7010446" y="1602244"/>
          <a:ext cx="2204105" cy="110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idaloka" panose="020B0604020202020204" charset="0"/>
            </a:rPr>
            <a:t>Local admin </a:t>
          </a:r>
        </a:p>
        <a:p>
          <a:pPr marL="0" lvl="0" indent="0" algn="ctr" defTabSz="622300">
            <a:lnSpc>
              <a:spcPct val="90000"/>
            </a:lnSpc>
            <a:spcBef>
              <a:spcPct val="0"/>
            </a:spcBef>
            <a:spcAft>
              <a:spcPct val="35000"/>
            </a:spcAft>
            <a:buNone/>
          </a:pPr>
          <a:r>
            <a:rPr lang="en-US" sz="1400" b="1" kern="1200" dirty="0">
              <a:latin typeface="Vidaloka" panose="020B0604020202020204" charset="0"/>
            </a:rPr>
            <a:t>(Department wise)</a:t>
          </a:r>
          <a:endParaRPr lang="en-IN" sz="1400" b="1" kern="1200" dirty="0">
            <a:latin typeface="Vidaloka" panose="020B0604020202020204" charset="0"/>
          </a:endParaRPr>
        </a:p>
      </dsp:txBody>
      <dsp:txXfrm>
        <a:off x="7010446" y="1602244"/>
        <a:ext cx="2204105" cy="1107504"/>
      </dsp:txXfrm>
    </dsp:sp>
    <dsp:sp modelId="{0BB35604-2E19-4193-A1BD-844AF25AC87F}">
      <dsp:nvSpPr>
        <dsp:cNvPr id="0" name=""/>
        <dsp:cNvSpPr/>
      </dsp:nvSpPr>
      <dsp:spPr>
        <a:xfrm>
          <a:off x="6310078" y="3061382"/>
          <a:ext cx="1107504" cy="1107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022CA-95E8-4B6D-81F6-1C7F729FA716}">
      <dsp:nvSpPr>
        <dsp:cNvPr id="0" name=""/>
        <dsp:cNvSpPr/>
      </dsp:nvSpPr>
      <dsp:spPr>
        <a:xfrm>
          <a:off x="7417583" y="3058613"/>
          <a:ext cx="1661256" cy="110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Vidaloka" panose="020B0604020202020204" charset="0"/>
            </a:rPr>
            <a:t>Number of users </a:t>
          </a:r>
          <a:r>
            <a:rPr lang="en-US" sz="1600" b="1" kern="1200" dirty="0">
              <a:latin typeface="Vidaloka" panose="020B0604020202020204" charset="0"/>
            </a:rPr>
            <a:t>(Autonomous bodies)</a:t>
          </a:r>
          <a:endParaRPr lang="en-IN" sz="1600" b="1" kern="1200" dirty="0">
            <a:latin typeface="Vidaloka" panose="020B0604020202020204" charset="0"/>
          </a:endParaRPr>
        </a:p>
      </dsp:txBody>
      <dsp:txXfrm>
        <a:off x="7417583" y="3058613"/>
        <a:ext cx="1661256" cy="1107504"/>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00CE4A6-7EBB-4B5F-A67F-E0AB4D5C3C5A}" type="datetimeFigureOut">
              <a:rPr lang="en-IN" smtClean="0"/>
              <a:t>30-09-2025</a:t>
            </a:fld>
            <a:endParaRPr lang="en-IN"/>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7140E50-5718-49F2-940D-5C4DF0A57CC5}" type="slidenum">
              <a:rPr lang="en-IN" smtClean="0"/>
              <a:t>‹#›</a:t>
            </a:fld>
            <a:endParaRPr lang="en-IN"/>
          </a:p>
        </p:txBody>
      </p:sp>
    </p:spTree>
    <p:extLst>
      <p:ext uri="{BB962C8B-B14F-4D97-AF65-F5344CB8AC3E}">
        <p14:creationId xmlns:p14="http://schemas.microsoft.com/office/powerpoint/2010/main" val="17273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7140E50-5718-49F2-940D-5C4DF0A57CC5}" type="slidenum">
              <a:rPr lang="en-IN" smtClean="0"/>
              <a:t>7</a:t>
            </a:fld>
            <a:endParaRPr lang="en-IN"/>
          </a:p>
        </p:txBody>
      </p:sp>
    </p:spTree>
    <p:extLst>
      <p:ext uri="{BB962C8B-B14F-4D97-AF65-F5344CB8AC3E}">
        <p14:creationId xmlns:p14="http://schemas.microsoft.com/office/powerpoint/2010/main" val="183574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807683" y="-639989"/>
            <a:ext cx="4362952" cy="4371047"/>
          </a:xfrm>
          <a:custGeom>
            <a:avLst/>
            <a:gdLst/>
            <a:ahLst/>
            <a:cxnLst/>
            <a:rect l="l" t="t" r="r" b="b"/>
            <a:pathLst>
              <a:path w="4362952" h="4371047">
                <a:moveTo>
                  <a:pt x="0" y="0"/>
                </a:moveTo>
                <a:lnTo>
                  <a:pt x="4362952" y="0"/>
                </a:lnTo>
                <a:lnTo>
                  <a:pt x="4362952" y="4371046"/>
                </a:lnTo>
                <a:lnTo>
                  <a:pt x="0" y="4371046"/>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286030" y="331250"/>
            <a:ext cx="6381451" cy="6381451"/>
            <a:chOff x="0" y="0"/>
            <a:chExt cx="812800" cy="812800"/>
          </a:xfrm>
        </p:grpSpPr>
        <p:sp>
          <p:nvSpPr>
            <p:cNvPr id="4" name="Freeform 4"/>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blipFill>
              <a:blip r:embed="rId4"/>
              <a:stretch>
                <a:fillRect l="-16666" r="-16666"/>
              </a:stretch>
            </a:blipFill>
          </p:spPr>
        </p:sp>
      </p:grpSp>
      <p:sp>
        <p:nvSpPr>
          <p:cNvPr id="5" name="Freeform 5"/>
          <p:cNvSpPr/>
          <p:nvPr/>
        </p:nvSpPr>
        <p:spPr>
          <a:xfrm>
            <a:off x="-123777" y="-123777"/>
            <a:ext cx="2867887" cy="2867887"/>
          </a:xfrm>
          <a:custGeom>
            <a:avLst/>
            <a:gdLst/>
            <a:ahLst/>
            <a:cxnLst/>
            <a:rect l="l" t="t" r="r" b="b"/>
            <a:pathLst>
              <a:path w="2867887" h="2867887">
                <a:moveTo>
                  <a:pt x="0" y="0"/>
                </a:moveTo>
                <a:lnTo>
                  <a:pt x="2867887" y="0"/>
                </a:lnTo>
                <a:lnTo>
                  <a:pt x="2867887" y="2867887"/>
                </a:lnTo>
                <a:lnTo>
                  <a:pt x="0" y="2867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1052689" y="5295472"/>
            <a:ext cx="5751322" cy="1105327"/>
            <a:chOff x="0" y="0"/>
            <a:chExt cx="2632486" cy="380024"/>
          </a:xfrm>
        </p:grpSpPr>
        <p:sp>
          <p:nvSpPr>
            <p:cNvPr id="7" name="Freeform 7"/>
            <p:cNvSpPr/>
            <p:nvPr/>
          </p:nvSpPr>
          <p:spPr>
            <a:xfrm>
              <a:off x="0" y="0"/>
              <a:ext cx="2632486" cy="380024"/>
            </a:xfrm>
            <a:custGeom>
              <a:avLst/>
              <a:gdLst/>
              <a:ahLst/>
              <a:cxnLst/>
              <a:rect l="l" t="t" r="r" b="b"/>
              <a:pathLst>
                <a:path w="2632486" h="380024">
                  <a:moveTo>
                    <a:pt x="48460" y="0"/>
                  </a:moveTo>
                  <a:lnTo>
                    <a:pt x="2584026" y="0"/>
                  </a:lnTo>
                  <a:cubicBezTo>
                    <a:pt x="2610790" y="0"/>
                    <a:pt x="2632486" y="21696"/>
                    <a:pt x="2632486" y="48460"/>
                  </a:cubicBezTo>
                  <a:lnTo>
                    <a:pt x="2632486" y="331564"/>
                  </a:lnTo>
                  <a:cubicBezTo>
                    <a:pt x="2632486" y="358328"/>
                    <a:pt x="2610790" y="380024"/>
                    <a:pt x="2584026" y="380024"/>
                  </a:cubicBezTo>
                  <a:lnTo>
                    <a:pt x="48460" y="380024"/>
                  </a:lnTo>
                  <a:cubicBezTo>
                    <a:pt x="21696" y="380024"/>
                    <a:pt x="0" y="358328"/>
                    <a:pt x="0" y="331564"/>
                  </a:cubicBezTo>
                  <a:lnTo>
                    <a:pt x="0" y="48460"/>
                  </a:lnTo>
                  <a:cubicBezTo>
                    <a:pt x="0" y="21696"/>
                    <a:pt x="21696" y="0"/>
                    <a:pt x="48460" y="0"/>
                  </a:cubicBezTo>
                  <a:close/>
                </a:path>
              </a:pathLst>
            </a:custGeom>
            <a:solidFill>
              <a:srgbClr val="643623"/>
            </a:solidFill>
          </p:spPr>
        </p:sp>
        <p:sp>
          <p:nvSpPr>
            <p:cNvPr id="8" name="TextBox 8"/>
            <p:cNvSpPr txBox="1"/>
            <p:nvPr/>
          </p:nvSpPr>
          <p:spPr>
            <a:xfrm>
              <a:off x="0" y="-28575"/>
              <a:ext cx="2632486" cy="408599"/>
            </a:xfrm>
            <a:prstGeom prst="rect">
              <a:avLst/>
            </a:prstGeom>
          </p:spPr>
          <p:txBody>
            <a:bodyPr lIns="53235" tIns="53235" rIns="53235" bIns="53235" rtlCol="0" anchor="ctr"/>
            <a:lstStyle/>
            <a:p>
              <a:pPr algn="ctr">
                <a:lnSpc>
                  <a:spcPts val="1960"/>
                </a:lnSpc>
                <a:spcBef>
                  <a:spcPct val="0"/>
                </a:spcBef>
              </a:pPr>
              <a:endParaRPr/>
            </a:p>
          </p:txBody>
        </p:sp>
      </p:grpSp>
      <p:sp>
        <p:nvSpPr>
          <p:cNvPr id="9" name="TextBox 9"/>
          <p:cNvSpPr txBox="1"/>
          <p:nvPr/>
        </p:nvSpPr>
        <p:spPr>
          <a:xfrm>
            <a:off x="-1371600" y="2590800"/>
            <a:ext cx="9982200" cy="2440348"/>
          </a:xfrm>
          <a:prstGeom prst="rect">
            <a:avLst/>
          </a:prstGeom>
        </p:spPr>
        <p:txBody>
          <a:bodyPr wrap="square" lIns="0" tIns="0" rIns="0" bIns="0" rtlCol="0" anchor="t">
            <a:spAutoFit/>
          </a:bodyPr>
          <a:lstStyle/>
          <a:p>
            <a:pPr algn="ctr">
              <a:lnSpc>
                <a:spcPts val="6530"/>
              </a:lnSpc>
            </a:pPr>
            <a:r>
              <a:rPr lang="en-US" sz="4400" dirty="0">
                <a:solidFill>
                  <a:srgbClr val="000000"/>
                </a:solidFill>
                <a:latin typeface="Anton"/>
                <a:ea typeface="Anton"/>
                <a:cs typeface="Anton"/>
                <a:sym typeface="Anton"/>
              </a:rPr>
              <a:t>LEGAL INFORMATION MANAGEMENT  </a:t>
            </a:r>
          </a:p>
          <a:p>
            <a:pPr algn="ctr">
              <a:lnSpc>
                <a:spcPts val="6530"/>
              </a:lnSpc>
            </a:pPr>
            <a:r>
              <a:rPr lang="en-US" sz="4400" dirty="0">
                <a:solidFill>
                  <a:srgbClr val="000000"/>
                </a:solidFill>
                <a:latin typeface="Anton"/>
                <a:ea typeface="Anton"/>
                <a:cs typeface="Anton"/>
                <a:sym typeface="Anton"/>
              </a:rPr>
              <a:t>&amp; </a:t>
            </a:r>
          </a:p>
          <a:p>
            <a:pPr algn="ctr">
              <a:lnSpc>
                <a:spcPts val="6530"/>
              </a:lnSpc>
            </a:pPr>
            <a:r>
              <a:rPr lang="en-US" sz="4400" dirty="0">
                <a:solidFill>
                  <a:srgbClr val="000000"/>
                </a:solidFill>
                <a:latin typeface="Anton"/>
                <a:ea typeface="Anton"/>
                <a:cs typeface="Anton"/>
                <a:sym typeface="Anton"/>
              </a:rPr>
              <a:t>BRIEFING SYSTEM</a:t>
            </a:r>
          </a:p>
        </p:txBody>
      </p:sp>
      <p:sp>
        <p:nvSpPr>
          <p:cNvPr id="10" name="Freeform 10"/>
          <p:cNvSpPr/>
          <p:nvPr/>
        </p:nvSpPr>
        <p:spPr>
          <a:xfrm flipH="1" flipV="1">
            <a:off x="6709391" y="4006983"/>
            <a:ext cx="3407239" cy="3407239"/>
          </a:xfrm>
          <a:custGeom>
            <a:avLst/>
            <a:gdLst/>
            <a:ahLst/>
            <a:cxnLst/>
            <a:rect l="l" t="t" r="r" b="b"/>
            <a:pathLst>
              <a:path w="3407239" h="3407239">
                <a:moveTo>
                  <a:pt x="3407239" y="3407238"/>
                </a:moveTo>
                <a:lnTo>
                  <a:pt x="0" y="3407238"/>
                </a:lnTo>
                <a:lnTo>
                  <a:pt x="0" y="0"/>
                </a:lnTo>
                <a:lnTo>
                  <a:pt x="3407239" y="0"/>
                </a:lnTo>
                <a:lnTo>
                  <a:pt x="3407239" y="3407238"/>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958069" y="5555838"/>
            <a:ext cx="5751322" cy="615553"/>
          </a:xfrm>
          <a:prstGeom prst="rect">
            <a:avLst/>
          </a:prstGeom>
        </p:spPr>
        <p:txBody>
          <a:bodyPr lIns="0" tIns="0" rIns="0" bIns="0" rtlCol="0" anchor="t">
            <a:spAutoFit/>
          </a:bodyPr>
          <a:lstStyle/>
          <a:p>
            <a:pPr algn="ctr">
              <a:lnSpc>
                <a:spcPts val="2364"/>
              </a:lnSpc>
            </a:pPr>
            <a:r>
              <a:rPr lang="en-US" sz="2000" spc="337" dirty="0">
                <a:solidFill>
                  <a:srgbClr val="FFFFFF"/>
                </a:solidFill>
                <a:latin typeface="Times New Roman" panose="02020603050405020304" pitchFamily="18" charset="0"/>
                <a:ea typeface="Proxima Nova"/>
                <a:cs typeface="Times New Roman" panose="02020603050405020304" pitchFamily="18" charset="0"/>
                <a:sym typeface="Proxima Nova"/>
              </a:rPr>
              <a:t>Web-based Complete Solution for Litigation Management &amp; Monitoring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6400713"/>
            <a:ext cx="9753600" cy="1125723"/>
            <a:chOff x="0" y="0"/>
            <a:chExt cx="4464403" cy="515264"/>
          </a:xfrm>
        </p:grpSpPr>
        <p:sp>
          <p:nvSpPr>
            <p:cNvPr id="3" name="Freeform 3"/>
            <p:cNvSpPr/>
            <p:nvPr/>
          </p:nvSpPr>
          <p:spPr>
            <a:xfrm>
              <a:off x="0" y="0"/>
              <a:ext cx="4464403" cy="515264"/>
            </a:xfrm>
            <a:custGeom>
              <a:avLst/>
              <a:gdLst/>
              <a:ahLst/>
              <a:cxnLst/>
              <a:rect l="l" t="t" r="r" b="b"/>
              <a:pathLst>
                <a:path w="4464403" h="515264">
                  <a:moveTo>
                    <a:pt x="0" y="0"/>
                  </a:moveTo>
                  <a:lnTo>
                    <a:pt x="4464403" y="0"/>
                  </a:lnTo>
                  <a:lnTo>
                    <a:pt x="4464403" y="515264"/>
                  </a:lnTo>
                  <a:lnTo>
                    <a:pt x="0" y="515264"/>
                  </a:lnTo>
                  <a:close/>
                </a:path>
              </a:pathLst>
            </a:custGeom>
            <a:solidFill>
              <a:srgbClr val="643623"/>
            </a:solidFill>
          </p:spPr>
        </p:sp>
        <p:sp>
          <p:nvSpPr>
            <p:cNvPr id="4" name="TextBox 4"/>
            <p:cNvSpPr txBox="1"/>
            <p:nvPr/>
          </p:nvSpPr>
          <p:spPr>
            <a:xfrm>
              <a:off x="0" y="-28575"/>
              <a:ext cx="4464403" cy="543839"/>
            </a:xfrm>
            <a:prstGeom prst="rect">
              <a:avLst/>
            </a:prstGeom>
          </p:spPr>
          <p:txBody>
            <a:bodyPr lIns="53235" tIns="53235" rIns="53235" bIns="53235" rtlCol="0" anchor="ctr"/>
            <a:lstStyle/>
            <a:p>
              <a:pPr algn="ctr">
                <a:lnSpc>
                  <a:spcPts val="1960"/>
                </a:lnSpc>
                <a:spcBef>
                  <a:spcPct val="0"/>
                </a:spcBef>
              </a:pPr>
              <a:endParaRPr/>
            </a:p>
          </p:txBody>
        </p:sp>
      </p:grpSp>
      <p:sp>
        <p:nvSpPr>
          <p:cNvPr id="5" name="TextBox 5"/>
          <p:cNvSpPr txBox="1"/>
          <p:nvPr/>
        </p:nvSpPr>
        <p:spPr>
          <a:xfrm>
            <a:off x="990600" y="337514"/>
            <a:ext cx="8382000" cy="652936"/>
          </a:xfrm>
          <a:prstGeom prst="rect">
            <a:avLst/>
          </a:prstGeom>
        </p:spPr>
        <p:txBody>
          <a:bodyPr wrap="square" lIns="0" tIns="0" rIns="0" bIns="0" rtlCol="0" anchor="t">
            <a:spAutoFit/>
          </a:bodyPr>
          <a:lstStyle/>
          <a:p>
            <a:pPr algn="ctr">
              <a:lnSpc>
                <a:spcPts val="4850"/>
              </a:lnSpc>
            </a:pPr>
            <a:r>
              <a:rPr lang="en-US" sz="4800" dirty="0">
                <a:solidFill>
                  <a:srgbClr val="000000"/>
                </a:solidFill>
                <a:latin typeface="Anton"/>
                <a:ea typeface="Anton"/>
                <a:cs typeface="Anton"/>
                <a:sym typeface="Anton"/>
              </a:rPr>
              <a:t>LIMBS BACKGROUND</a:t>
            </a:r>
          </a:p>
        </p:txBody>
      </p:sp>
      <p:grpSp>
        <p:nvGrpSpPr>
          <p:cNvPr id="6" name="Group 6"/>
          <p:cNvGrpSpPr/>
          <p:nvPr/>
        </p:nvGrpSpPr>
        <p:grpSpPr>
          <a:xfrm>
            <a:off x="1343137" y="6664231"/>
            <a:ext cx="7067326" cy="332244"/>
            <a:chOff x="0" y="0"/>
            <a:chExt cx="3234845" cy="152074"/>
          </a:xfrm>
        </p:grpSpPr>
        <p:sp>
          <p:nvSpPr>
            <p:cNvPr id="7" name="Freeform 7"/>
            <p:cNvSpPr/>
            <p:nvPr/>
          </p:nvSpPr>
          <p:spPr>
            <a:xfrm>
              <a:off x="0" y="0"/>
              <a:ext cx="3234845" cy="152074"/>
            </a:xfrm>
            <a:custGeom>
              <a:avLst/>
              <a:gdLst/>
              <a:ahLst/>
              <a:cxnLst/>
              <a:rect l="l" t="t" r="r" b="b"/>
              <a:pathLst>
                <a:path w="3234845" h="152074">
                  <a:moveTo>
                    <a:pt x="0" y="0"/>
                  </a:moveTo>
                  <a:lnTo>
                    <a:pt x="3234845" y="0"/>
                  </a:lnTo>
                  <a:lnTo>
                    <a:pt x="3234845" y="152074"/>
                  </a:lnTo>
                  <a:lnTo>
                    <a:pt x="0" y="152074"/>
                  </a:lnTo>
                  <a:close/>
                </a:path>
              </a:pathLst>
            </a:custGeom>
            <a:solidFill>
              <a:srgbClr val="BB8760"/>
            </a:solidFill>
          </p:spPr>
        </p:sp>
        <p:sp>
          <p:nvSpPr>
            <p:cNvPr id="8" name="TextBox 8"/>
            <p:cNvSpPr txBox="1"/>
            <p:nvPr/>
          </p:nvSpPr>
          <p:spPr>
            <a:xfrm>
              <a:off x="0" y="-28575"/>
              <a:ext cx="3234845" cy="180649"/>
            </a:xfrm>
            <a:prstGeom prst="rect">
              <a:avLst/>
            </a:prstGeom>
          </p:spPr>
          <p:txBody>
            <a:bodyPr lIns="53235" tIns="53235" rIns="53235" bIns="53235" rtlCol="0" anchor="ctr"/>
            <a:lstStyle/>
            <a:p>
              <a:pPr algn="ctr">
                <a:lnSpc>
                  <a:spcPts val="1960"/>
                </a:lnSpc>
                <a:spcBef>
                  <a:spcPct val="0"/>
                </a:spcBef>
              </a:pPr>
              <a:endParaRPr/>
            </a:p>
          </p:txBody>
        </p:sp>
      </p:grpSp>
      <p:sp>
        <p:nvSpPr>
          <p:cNvPr id="9" name="TextBox 9"/>
          <p:cNvSpPr txBox="1"/>
          <p:nvPr/>
        </p:nvSpPr>
        <p:spPr>
          <a:xfrm>
            <a:off x="126864" y="968529"/>
            <a:ext cx="9499871" cy="5821850"/>
          </a:xfrm>
          <a:prstGeom prst="rect">
            <a:avLst/>
          </a:prstGeom>
        </p:spPr>
        <p:txBody>
          <a:bodyPr wrap="square" lIns="0" tIns="0" rIns="0" bIns="0" rtlCol="0" anchor="t">
            <a:spAutoFit/>
          </a:bodyPr>
          <a:lstStyle/>
          <a:p>
            <a:pPr algn="just">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LIMBS is a simple and innovative web-based application which utilizes standard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template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well-defined fields for storage, categorization and search of legal cases and documents, managing timely administrative procedures and audit trail which in turn bring uniformity in office standard norms of entire chain of litigation management involving Union of India.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LIMBS brings together key stakeholders– including </a:t>
            </a:r>
            <a:r>
              <a:rPr lang="en-US" kern="100" dirty="0">
                <a:latin typeface="Calibri" panose="020F0502020204030204" pitchFamily="34" charset="0"/>
                <a:ea typeface="Calibri" panose="020F0502020204030204" pitchFamily="34" charset="0"/>
                <a:cs typeface="Times New Roman" panose="02020603050405020304" pitchFamily="18" charset="0"/>
              </a:rPr>
              <a:t>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sers, Nodal Officers, Ministries/Departments, and Advocates– onto a single, unified platform for efficient case management.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2136"/>
              </a:lnSpc>
            </a:pPr>
            <a:endParaRPr lang="en-US" sz="1526" b="1" dirty="0">
              <a:solidFill>
                <a:srgbClr val="000000"/>
              </a:solidFill>
              <a:latin typeface="Canva Sans Bold"/>
              <a:ea typeface="Canva Sans Bold"/>
              <a:cs typeface="Canva Sans Bold"/>
              <a:sym typeface="Canva Sans Bold"/>
            </a:endParaRPr>
          </a:p>
          <a:p>
            <a:pPr algn="ctr">
              <a:lnSpc>
                <a:spcPts val="2136"/>
              </a:lnSpc>
            </a:pPr>
            <a:r>
              <a:rPr lang="en-US" sz="3600" dirty="0">
                <a:solidFill>
                  <a:srgbClr val="000000"/>
                </a:solidFill>
                <a:latin typeface="Anton"/>
                <a:ea typeface="Anton"/>
                <a:cs typeface="Anton"/>
                <a:sym typeface="Anton"/>
              </a:rPr>
              <a:t>PROGRESS OF LIMBS </a:t>
            </a:r>
            <a:endParaRPr lang="en-US" sz="2400" dirty="0">
              <a:solidFill>
                <a:srgbClr val="000000"/>
              </a:solidFill>
              <a:latin typeface="Anton"/>
              <a:ea typeface="Anton"/>
              <a:cs typeface="Anton"/>
              <a:sym typeface="Anton"/>
            </a:endParaRP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mj-lt"/>
                <a:ea typeface="Times New Roman"/>
                <a:cs typeface="Times New Roman"/>
                <a:sym typeface="Times New Roman"/>
              </a:rPr>
              <a:t>53 Ministries</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mj-lt"/>
                <a:ea typeface="Times New Roman"/>
                <a:cs typeface="Times New Roman"/>
                <a:sym typeface="Times New Roman"/>
              </a:rPr>
              <a:t>06 Apex/Independent Bodies</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mj-lt"/>
                <a:ea typeface="Times New Roman"/>
                <a:cs typeface="Times New Roman"/>
                <a:sym typeface="Times New Roman"/>
              </a:rPr>
              <a:t>400+ Attached/ Subordinate offices/PSUs</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mj-lt"/>
                <a:ea typeface="Times New Roman"/>
                <a:cs typeface="Times New Roman"/>
                <a:sym typeface="Times New Roman"/>
              </a:rPr>
              <a:t>13108 Registered Users</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mj-lt"/>
                <a:ea typeface="Times New Roman"/>
                <a:cs typeface="Times New Roman"/>
                <a:sym typeface="Times New Roman"/>
              </a:rPr>
              <a:t>1281049 Total Cases</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mj-lt"/>
                <a:ea typeface="Times New Roman"/>
                <a:cs typeface="Times New Roman"/>
                <a:sym typeface="Times New Roman"/>
              </a:rPr>
              <a:t>725262 Pending Cases</a:t>
            </a:r>
          </a:p>
          <a:p>
            <a:pPr>
              <a:lnSpc>
                <a:spcPts val="2136"/>
              </a:lnSpc>
            </a:pPr>
            <a:endParaRPr lang="en-US" sz="2400" dirty="0">
              <a:solidFill>
                <a:srgbClr val="000000"/>
              </a:solidFill>
              <a:latin typeface="Anton"/>
              <a:ea typeface="Anton"/>
              <a:cs typeface="Anton"/>
              <a:sym typeface="Anton"/>
            </a:endParaRPr>
          </a:p>
          <a:p>
            <a:pPr>
              <a:lnSpc>
                <a:spcPts val="2136"/>
              </a:lnSpc>
            </a:pPr>
            <a:r>
              <a:rPr lang="en-US" sz="2400" dirty="0">
                <a:solidFill>
                  <a:srgbClr val="000000"/>
                </a:solidFill>
                <a:latin typeface="Anton"/>
                <a:ea typeface="Anton"/>
                <a:cs typeface="Anton"/>
                <a:sym typeface="Anton"/>
              </a:rPr>
              <a:t>    </a:t>
            </a:r>
            <a:endParaRPr lang="en-US" sz="1526" b="1" dirty="0">
              <a:solidFill>
                <a:srgbClr val="000000"/>
              </a:solidFill>
              <a:latin typeface="Canva Sans Bold"/>
              <a:ea typeface="Canva Sans Bold"/>
              <a:cs typeface="Canva Sans Bold"/>
              <a:sym typeface="Canva Sans Bold"/>
            </a:endParaRPr>
          </a:p>
          <a:p>
            <a:pPr algn="l">
              <a:lnSpc>
                <a:spcPts val="1977"/>
              </a:lnSpc>
            </a:pPr>
            <a:endParaRPr lang="en-US" sz="1526"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427846"/>
            <a:ext cx="9753600" cy="5790181"/>
            <a:chOff x="0" y="0"/>
            <a:chExt cx="4541137" cy="2096208"/>
          </a:xfrm>
        </p:grpSpPr>
        <p:sp>
          <p:nvSpPr>
            <p:cNvPr id="3" name="Freeform 3"/>
            <p:cNvSpPr/>
            <p:nvPr/>
          </p:nvSpPr>
          <p:spPr>
            <a:xfrm>
              <a:off x="0" y="0"/>
              <a:ext cx="4541137" cy="2096208"/>
            </a:xfrm>
            <a:custGeom>
              <a:avLst/>
              <a:gdLst/>
              <a:ahLst/>
              <a:cxnLst/>
              <a:rect l="l" t="t" r="r" b="b"/>
              <a:pathLst>
                <a:path w="4541137" h="2096208">
                  <a:moveTo>
                    <a:pt x="0" y="0"/>
                  </a:moveTo>
                  <a:lnTo>
                    <a:pt x="4541137" y="0"/>
                  </a:lnTo>
                  <a:lnTo>
                    <a:pt x="4541137" y="2096208"/>
                  </a:lnTo>
                  <a:lnTo>
                    <a:pt x="0" y="2096208"/>
                  </a:lnTo>
                  <a:close/>
                </a:path>
              </a:pathLst>
            </a:custGeom>
            <a:solidFill>
              <a:srgbClr val="643623"/>
            </a:solidFill>
          </p:spPr>
        </p:sp>
        <p:sp>
          <p:nvSpPr>
            <p:cNvPr id="4" name="TextBox 4"/>
            <p:cNvSpPr txBox="1"/>
            <p:nvPr/>
          </p:nvSpPr>
          <p:spPr>
            <a:xfrm>
              <a:off x="0" y="-66675"/>
              <a:ext cx="4541137" cy="2162883"/>
            </a:xfrm>
            <a:prstGeom prst="rect">
              <a:avLst/>
            </a:prstGeom>
          </p:spPr>
          <p:txBody>
            <a:bodyPr lIns="53235" tIns="53235" rIns="53235" bIns="53235" rtlCol="0" anchor="ctr"/>
            <a:lstStyle/>
            <a:p>
              <a:pPr algn="ctr">
                <a:lnSpc>
                  <a:spcPts val="2239"/>
                </a:lnSpc>
                <a:spcBef>
                  <a:spcPct val="0"/>
                </a:spcBef>
              </a:pPr>
              <a:endParaRPr/>
            </a:p>
          </p:txBody>
        </p:sp>
      </p:grpSp>
      <p:sp>
        <p:nvSpPr>
          <p:cNvPr id="5" name="Freeform 5"/>
          <p:cNvSpPr/>
          <p:nvPr/>
        </p:nvSpPr>
        <p:spPr>
          <a:xfrm>
            <a:off x="0" y="-91612"/>
            <a:ext cx="2335174" cy="2335174"/>
          </a:xfrm>
          <a:custGeom>
            <a:avLst/>
            <a:gdLst/>
            <a:ahLst/>
            <a:cxnLst/>
            <a:rect l="l" t="t" r="r" b="b"/>
            <a:pathLst>
              <a:path w="2335174" h="2335174">
                <a:moveTo>
                  <a:pt x="0" y="0"/>
                </a:moveTo>
                <a:lnTo>
                  <a:pt x="2335174" y="0"/>
                </a:lnTo>
                <a:lnTo>
                  <a:pt x="2335174" y="2335175"/>
                </a:lnTo>
                <a:lnTo>
                  <a:pt x="0" y="2335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990600" y="416321"/>
            <a:ext cx="6874517" cy="876300"/>
          </a:xfrm>
          <a:prstGeom prst="rect">
            <a:avLst/>
          </a:prstGeom>
        </p:spPr>
        <p:txBody>
          <a:bodyPr lIns="0" tIns="0" rIns="0" bIns="0" rtlCol="0" anchor="t">
            <a:spAutoFit/>
          </a:bodyPr>
          <a:lstStyle/>
          <a:p>
            <a:pPr algn="r">
              <a:lnSpc>
                <a:spcPts val="6959"/>
              </a:lnSpc>
            </a:pPr>
            <a:r>
              <a:rPr lang="en-US" sz="5799" dirty="0">
                <a:solidFill>
                  <a:srgbClr val="000000"/>
                </a:solidFill>
                <a:latin typeface="Anton"/>
                <a:ea typeface="Anton"/>
                <a:cs typeface="Anton"/>
                <a:sym typeface="Anton"/>
              </a:rPr>
              <a:t>FEATURES OF LIMBS</a:t>
            </a:r>
          </a:p>
        </p:txBody>
      </p:sp>
      <p:sp>
        <p:nvSpPr>
          <p:cNvPr id="7" name="TextBox 7"/>
          <p:cNvSpPr txBox="1"/>
          <p:nvPr/>
        </p:nvSpPr>
        <p:spPr>
          <a:xfrm>
            <a:off x="681625" y="1514125"/>
            <a:ext cx="9500231" cy="6471387"/>
          </a:xfrm>
          <a:prstGeom prst="rect">
            <a:avLst/>
          </a:prstGeom>
        </p:spPr>
        <p:txBody>
          <a:bodyPr lIns="0" tIns="0" rIns="0" bIns="0" rtlCol="0" anchor="t">
            <a:spAutoFit/>
          </a:bodyPr>
          <a:lstStyle/>
          <a:p>
            <a:pPr marL="342900" indent="-342900" algn="just">
              <a:lnSpc>
                <a:spcPts val="2239"/>
              </a:lnSpc>
              <a:buFont typeface="+mj-lt"/>
              <a:buAutoNum type="arabicPeriod"/>
            </a:pPr>
            <a:r>
              <a:rPr lang="en-US" dirty="0">
                <a:solidFill>
                  <a:schemeClr val="bg1"/>
                </a:solidFill>
                <a:ea typeface="Canva Sans"/>
                <a:cs typeface="Canva Sans"/>
                <a:sym typeface="Canva Sans"/>
              </a:rPr>
              <a:t>Integrated with Supreme Court of India, High Courts, District &amp; Session Courts and </a:t>
            </a:r>
          </a:p>
          <a:p>
            <a:pPr algn="just">
              <a:lnSpc>
                <a:spcPts val="2239"/>
              </a:lnSpc>
            </a:pPr>
            <a:r>
              <a:rPr lang="en-US" dirty="0">
                <a:solidFill>
                  <a:schemeClr val="bg1"/>
                </a:solidFill>
                <a:ea typeface="Canva Sans"/>
                <a:cs typeface="Canva Sans"/>
                <a:sym typeface="Canva Sans"/>
              </a:rPr>
              <a:t>       9 Tribunals which enables real-time data retrieval on case details and court orders.</a:t>
            </a:r>
          </a:p>
          <a:p>
            <a:pPr algn="just">
              <a:lnSpc>
                <a:spcPts val="2239"/>
              </a:lnSpc>
            </a:pPr>
            <a:r>
              <a:rPr lang="en-US" dirty="0">
                <a:solidFill>
                  <a:schemeClr val="bg1"/>
                </a:solidFill>
                <a:ea typeface="Canva Sans"/>
                <a:cs typeface="Canva Sans"/>
                <a:sym typeface="Canva Sans"/>
              </a:rPr>
              <a:t>2.   Auto-Update via CNR (Case number Record) : Ensures daily automated updates on </a:t>
            </a:r>
          </a:p>
          <a:p>
            <a:pPr algn="just">
              <a:lnSpc>
                <a:spcPts val="2239"/>
              </a:lnSpc>
            </a:pPr>
            <a:r>
              <a:rPr lang="en-US" dirty="0">
                <a:solidFill>
                  <a:schemeClr val="bg1"/>
                </a:solidFill>
                <a:ea typeface="Canva Sans"/>
                <a:cs typeface="Canva Sans"/>
                <a:sym typeface="Canva Sans"/>
              </a:rPr>
              <a:t>      case status, hearing dates, and court orders</a:t>
            </a:r>
          </a:p>
          <a:p>
            <a:pPr algn="just">
              <a:lnSpc>
                <a:spcPts val="2239"/>
              </a:lnSpc>
            </a:pPr>
            <a:r>
              <a:rPr lang="en-US" dirty="0">
                <a:solidFill>
                  <a:schemeClr val="bg1"/>
                </a:solidFill>
                <a:ea typeface="Canva Sans"/>
                <a:cs typeface="Canva Sans"/>
                <a:sym typeface="Canva Sans"/>
              </a:rPr>
              <a:t>3.   MIS Reports: User can generate 15 types of various reports </a:t>
            </a:r>
            <a:r>
              <a:rPr lang="en-US" b="1" dirty="0">
                <a:solidFill>
                  <a:schemeClr val="bg1"/>
                </a:solidFill>
                <a:ea typeface="Canva Sans"/>
                <a:cs typeface="Canva Sans"/>
                <a:sym typeface="Canva Sans"/>
              </a:rPr>
              <a:t>e.g</a:t>
            </a:r>
            <a:r>
              <a:rPr lang="en-US" dirty="0">
                <a:solidFill>
                  <a:schemeClr val="bg1"/>
                </a:solidFill>
                <a:ea typeface="Canva Sans"/>
                <a:cs typeface="Canva Sans"/>
                <a:sym typeface="Canva Sans"/>
              </a:rPr>
              <a:t>. Case status wise, </a:t>
            </a:r>
          </a:p>
          <a:p>
            <a:pPr algn="just">
              <a:lnSpc>
                <a:spcPts val="2239"/>
              </a:lnSpc>
            </a:pPr>
            <a:r>
              <a:rPr lang="en-US" dirty="0">
                <a:solidFill>
                  <a:schemeClr val="bg1"/>
                </a:solidFill>
                <a:ea typeface="Canva Sans"/>
                <a:cs typeface="Canva Sans"/>
                <a:sym typeface="Canva Sans"/>
              </a:rPr>
              <a:t>      Case category, Financial implication, Court wise, Total report, Periodic Report, </a:t>
            </a:r>
          </a:p>
          <a:p>
            <a:pPr algn="just">
              <a:lnSpc>
                <a:spcPts val="2239"/>
              </a:lnSpc>
            </a:pPr>
            <a:r>
              <a:rPr lang="en-US" dirty="0">
                <a:solidFill>
                  <a:schemeClr val="bg1"/>
                </a:solidFill>
                <a:ea typeface="Canva Sans"/>
                <a:cs typeface="Canva Sans"/>
                <a:sym typeface="Canva Sans"/>
              </a:rPr>
              <a:t>      Contempt cases / NDOH cases report. </a:t>
            </a:r>
          </a:p>
          <a:p>
            <a:pPr algn="just">
              <a:lnSpc>
                <a:spcPts val="2239"/>
              </a:lnSpc>
            </a:pPr>
            <a:r>
              <a:rPr lang="en-US" dirty="0">
                <a:solidFill>
                  <a:schemeClr val="bg1"/>
                </a:solidFill>
                <a:ea typeface="Canva Sans"/>
                <a:cs typeface="Canva Sans"/>
                <a:sym typeface="Canva Sans"/>
              </a:rPr>
              <a:t>4.   Case search on basis of case details via Advanced Search</a:t>
            </a:r>
          </a:p>
          <a:p>
            <a:pPr algn="just">
              <a:lnSpc>
                <a:spcPts val="2239"/>
              </a:lnSpc>
            </a:pPr>
            <a:r>
              <a:rPr lang="en-US" dirty="0">
                <a:solidFill>
                  <a:schemeClr val="bg1"/>
                </a:solidFill>
                <a:ea typeface="Canva Sans"/>
                <a:cs typeface="Canva Sans"/>
                <a:sym typeface="Canva Sans"/>
              </a:rPr>
              <a:t>5.   Marking of Important Cases by the Nodal officer &amp; Local Admin.</a:t>
            </a:r>
          </a:p>
          <a:p>
            <a:pPr algn="just">
              <a:lnSpc>
                <a:spcPts val="2239"/>
              </a:lnSpc>
            </a:pPr>
            <a:r>
              <a:rPr lang="en-US" dirty="0">
                <a:solidFill>
                  <a:schemeClr val="bg1"/>
                </a:solidFill>
                <a:ea typeface="Canva Sans"/>
                <a:cs typeface="Canva Sans"/>
                <a:sym typeface="Canva Sans"/>
              </a:rPr>
              <a:t>6.   SMS alerts on New user registration, Forgot password,  NDOH and Transfer </a:t>
            </a:r>
          </a:p>
          <a:p>
            <a:pPr algn="just">
              <a:lnSpc>
                <a:spcPts val="2239"/>
              </a:lnSpc>
            </a:pPr>
            <a:r>
              <a:rPr lang="en-US" dirty="0">
                <a:solidFill>
                  <a:schemeClr val="bg1"/>
                </a:solidFill>
                <a:ea typeface="Canva Sans"/>
                <a:cs typeface="Canva Sans"/>
                <a:sym typeface="Canva Sans"/>
              </a:rPr>
              <a:t>      of cases, weekly report SMS to the concerned Nodal Officer</a:t>
            </a:r>
          </a:p>
          <a:p>
            <a:pPr marL="342900" indent="-342900" algn="just">
              <a:lnSpc>
                <a:spcPts val="2239"/>
              </a:lnSpc>
              <a:buAutoNum type="arabicPeriod" startAt="7"/>
            </a:pPr>
            <a:r>
              <a:rPr lang="en-US" dirty="0">
                <a:solidFill>
                  <a:schemeClr val="bg1"/>
                </a:solidFill>
                <a:ea typeface="Canva Sans"/>
                <a:cs typeface="Canva Sans"/>
                <a:sym typeface="Canva Sans"/>
              </a:rPr>
              <a:t>Transfer of cases from one user to another registered user. When a user or a case has </a:t>
            </a:r>
          </a:p>
          <a:p>
            <a:pPr algn="just">
              <a:lnSpc>
                <a:spcPts val="2239"/>
              </a:lnSpc>
            </a:pPr>
            <a:r>
              <a:rPr lang="en-US" dirty="0">
                <a:solidFill>
                  <a:schemeClr val="bg1"/>
                </a:solidFill>
                <a:ea typeface="Canva Sans"/>
                <a:cs typeface="Canva Sans"/>
                <a:sym typeface="Canva Sans"/>
              </a:rPr>
              <a:t>       been transferred from one department to another.</a:t>
            </a:r>
          </a:p>
          <a:p>
            <a:pPr marL="342900" indent="-342900" algn="just">
              <a:lnSpc>
                <a:spcPts val="2239"/>
              </a:lnSpc>
              <a:buAutoNum type="arabicPeriod" startAt="8"/>
            </a:pPr>
            <a:r>
              <a:rPr lang="en-US" dirty="0">
                <a:solidFill>
                  <a:schemeClr val="bg1"/>
                </a:solidFill>
                <a:ea typeface="Canva Sans"/>
                <a:cs typeface="Canva Sans"/>
                <a:sym typeface="Canva Sans"/>
              </a:rPr>
              <a:t>Provision of monitoring Arbitration, AMRD &amp; AMRCD cases</a:t>
            </a:r>
          </a:p>
          <a:p>
            <a:pPr marL="342900" indent="-342900" algn="just">
              <a:lnSpc>
                <a:spcPts val="2239"/>
              </a:lnSpc>
              <a:buAutoNum type="arabicPeriod" startAt="8"/>
            </a:pPr>
            <a:r>
              <a:rPr lang="en-US" dirty="0">
                <a:solidFill>
                  <a:schemeClr val="bg1"/>
                </a:solidFill>
                <a:ea typeface="Canva Sans"/>
                <a:cs typeface="Canva Sans"/>
                <a:sym typeface="Canva Sans"/>
              </a:rPr>
              <a:t>Monitoring of financial Implication in terms of compensation-related matters</a:t>
            </a:r>
          </a:p>
          <a:p>
            <a:pPr marL="342900" indent="-342900" algn="just">
              <a:lnSpc>
                <a:spcPts val="2239"/>
              </a:lnSpc>
              <a:buAutoNum type="arabicPeriod" startAt="8"/>
            </a:pPr>
            <a:r>
              <a:rPr lang="en-US" dirty="0">
                <a:solidFill>
                  <a:schemeClr val="bg1"/>
                </a:solidFill>
                <a:ea typeface="Canva Sans"/>
                <a:cs typeface="Canva Sans"/>
                <a:sym typeface="Canva Sans"/>
              </a:rPr>
              <a:t>Add progress of the case can be captured.</a:t>
            </a:r>
          </a:p>
          <a:p>
            <a:pPr marL="342900" indent="-342900" algn="just">
              <a:lnSpc>
                <a:spcPts val="2239"/>
              </a:lnSpc>
              <a:buAutoNum type="arabicPeriod" startAt="8"/>
            </a:pPr>
            <a:r>
              <a:rPr lang="en-US" dirty="0">
                <a:solidFill>
                  <a:schemeClr val="bg1"/>
                </a:solidFill>
                <a:ea typeface="Canva Sans"/>
                <a:cs typeface="Canva Sans"/>
                <a:sym typeface="Canva Sans"/>
              </a:rPr>
              <a:t>E-mail alerts to the concerned Nodal officer. </a:t>
            </a:r>
          </a:p>
          <a:p>
            <a:pPr marL="342900" indent="-342900" algn="just">
              <a:lnSpc>
                <a:spcPts val="2239"/>
              </a:lnSpc>
              <a:buAutoNum type="arabicPeriod" startAt="8"/>
            </a:pPr>
            <a:r>
              <a:rPr lang="en-US" dirty="0">
                <a:solidFill>
                  <a:schemeClr val="bg1"/>
                </a:solidFill>
                <a:ea typeface="Canva Sans"/>
                <a:cs typeface="Canva Sans"/>
                <a:sym typeface="Canva Sans"/>
              </a:rPr>
              <a:t>Provision to upload document &amp; affidavit.</a:t>
            </a:r>
          </a:p>
          <a:p>
            <a:pPr marL="342900" indent="-342900" algn="just">
              <a:lnSpc>
                <a:spcPts val="2239"/>
              </a:lnSpc>
              <a:buAutoNum type="arabicPeriod" startAt="8"/>
            </a:pPr>
            <a:r>
              <a:rPr lang="en-US" dirty="0">
                <a:solidFill>
                  <a:schemeClr val="bg1"/>
                </a:solidFill>
                <a:ea typeface="Canva Sans"/>
                <a:cs typeface="Canva Sans"/>
                <a:sym typeface="Canva Sans"/>
              </a:rPr>
              <a:t>Provision to link cases.</a:t>
            </a:r>
          </a:p>
          <a:p>
            <a:pPr marL="342900" indent="-342900" algn="just">
              <a:lnSpc>
                <a:spcPts val="2239"/>
              </a:lnSpc>
              <a:buAutoNum type="arabicPeriod" startAt="8"/>
            </a:pPr>
            <a:r>
              <a:rPr lang="en-US" dirty="0">
                <a:solidFill>
                  <a:schemeClr val="bg1"/>
                </a:solidFill>
                <a:ea typeface="Canva Sans"/>
                <a:cs typeface="Canva Sans"/>
                <a:sym typeface="Canva Sans"/>
              </a:rPr>
              <a:t>Provision to download the reports into Excel &amp; PDF format.</a:t>
            </a:r>
          </a:p>
          <a:p>
            <a:pPr marL="342900" indent="-342900" algn="just">
              <a:lnSpc>
                <a:spcPts val="2239"/>
              </a:lnSpc>
              <a:buAutoNum type="arabicPeriod" startAt="8"/>
            </a:pPr>
            <a:endParaRPr lang="en-US" dirty="0">
              <a:solidFill>
                <a:schemeClr val="bg1"/>
              </a:solidFill>
              <a:ea typeface="Canva Sans"/>
              <a:cs typeface="Canva Sans"/>
              <a:sym typeface="Canva Sans"/>
            </a:endParaRPr>
          </a:p>
          <a:p>
            <a:pPr marL="342900" indent="-342900" algn="just">
              <a:lnSpc>
                <a:spcPts val="2239"/>
              </a:lnSpc>
              <a:buAutoNum type="arabicPeriod"/>
            </a:pPr>
            <a:endParaRPr lang="en-US" sz="1599" dirty="0">
              <a:solidFill>
                <a:srgbClr val="FFFFFF"/>
              </a:solidFill>
              <a:ea typeface="Canva Sans"/>
              <a:cs typeface="Canva Sans"/>
              <a:sym typeface="Canva Sans"/>
            </a:endParaRPr>
          </a:p>
          <a:p>
            <a:pPr marL="342900" indent="-342900" algn="l">
              <a:lnSpc>
                <a:spcPts val="2239"/>
              </a:lnSpc>
              <a:buAutoNum type="arabicPeriod"/>
            </a:pPr>
            <a:endParaRPr lang="en-US" sz="1599" dirty="0">
              <a:solidFill>
                <a:srgbClr val="FFFFFF"/>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600201"/>
            <a:ext cx="9753600" cy="5715000"/>
            <a:chOff x="0" y="0"/>
            <a:chExt cx="4541137" cy="2112487"/>
          </a:xfrm>
        </p:grpSpPr>
        <p:sp>
          <p:nvSpPr>
            <p:cNvPr id="3" name="Freeform 3"/>
            <p:cNvSpPr/>
            <p:nvPr/>
          </p:nvSpPr>
          <p:spPr>
            <a:xfrm>
              <a:off x="0" y="0"/>
              <a:ext cx="4541137" cy="2112487"/>
            </a:xfrm>
            <a:custGeom>
              <a:avLst/>
              <a:gdLst/>
              <a:ahLst/>
              <a:cxnLst/>
              <a:rect l="l" t="t" r="r" b="b"/>
              <a:pathLst>
                <a:path w="4541137" h="2112487">
                  <a:moveTo>
                    <a:pt x="0" y="0"/>
                  </a:moveTo>
                  <a:lnTo>
                    <a:pt x="4541137" y="0"/>
                  </a:lnTo>
                  <a:lnTo>
                    <a:pt x="4541137" y="2112487"/>
                  </a:lnTo>
                  <a:lnTo>
                    <a:pt x="0" y="2112487"/>
                  </a:lnTo>
                  <a:close/>
                </a:path>
              </a:pathLst>
            </a:custGeom>
            <a:solidFill>
              <a:srgbClr val="643623"/>
            </a:solidFill>
          </p:spPr>
        </p:sp>
        <p:sp>
          <p:nvSpPr>
            <p:cNvPr id="4" name="TextBox 4"/>
            <p:cNvSpPr txBox="1"/>
            <p:nvPr/>
          </p:nvSpPr>
          <p:spPr>
            <a:xfrm>
              <a:off x="0" y="-28575"/>
              <a:ext cx="4541137" cy="2141062"/>
            </a:xfrm>
            <a:prstGeom prst="rect">
              <a:avLst/>
            </a:prstGeom>
          </p:spPr>
          <p:txBody>
            <a:bodyPr lIns="53235" tIns="53235" rIns="53235" bIns="53235" rtlCol="0" anchor="ctr"/>
            <a:lstStyle/>
            <a:p>
              <a:pPr algn="ctr">
                <a:lnSpc>
                  <a:spcPts val="1960"/>
                </a:lnSpc>
                <a:spcBef>
                  <a:spcPct val="0"/>
                </a:spcBef>
              </a:pPr>
              <a:endParaRPr/>
            </a:p>
          </p:txBody>
        </p:sp>
      </p:grpSp>
      <p:sp>
        <p:nvSpPr>
          <p:cNvPr id="8" name="Freeform 8"/>
          <p:cNvSpPr/>
          <p:nvPr/>
        </p:nvSpPr>
        <p:spPr>
          <a:xfrm>
            <a:off x="0" y="-91612"/>
            <a:ext cx="2335174" cy="2335174"/>
          </a:xfrm>
          <a:custGeom>
            <a:avLst/>
            <a:gdLst/>
            <a:ahLst/>
            <a:cxnLst/>
            <a:rect l="l" t="t" r="r" b="b"/>
            <a:pathLst>
              <a:path w="2335174" h="2335174">
                <a:moveTo>
                  <a:pt x="0" y="0"/>
                </a:moveTo>
                <a:lnTo>
                  <a:pt x="2335174" y="0"/>
                </a:lnTo>
                <a:lnTo>
                  <a:pt x="2335174" y="2335175"/>
                </a:lnTo>
                <a:lnTo>
                  <a:pt x="0" y="2335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422238" y="535871"/>
            <a:ext cx="6322920" cy="877281"/>
          </a:xfrm>
          <a:prstGeom prst="rect">
            <a:avLst/>
          </a:prstGeom>
        </p:spPr>
        <p:txBody>
          <a:bodyPr lIns="0" tIns="0" rIns="0" bIns="0" rtlCol="0" anchor="t">
            <a:spAutoFit/>
          </a:bodyPr>
          <a:lstStyle/>
          <a:p>
            <a:pPr algn="r">
              <a:lnSpc>
                <a:spcPts val="6939"/>
              </a:lnSpc>
            </a:pPr>
            <a:r>
              <a:rPr lang="en-US" sz="5783" dirty="0">
                <a:solidFill>
                  <a:srgbClr val="000000"/>
                </a:solidFill>
                <a:latin typeface="Anton"/>
                <a:ea typeface="Anton"/>
                <a:cs typeface="Anton"/>
                <a:sym typeface="Anton"/>
              </a:rPr>
              <a:t>BENEFITS OF LIMBS</a:t>
            </a:r>
          </a:p>
        </p:txBody>
      </p:sp>
      <p:sp>
        <p:nvSpPr>
          <p:cNvPr id="10" name="TextBox 10"/>
          <p:cNvSpPr txBox="1"/>
          <p:nvPr/>
        </p:nvSpPr>
        <p:spPr>
          <a:xfrm>
            <a:off x="534357" y="1752600"/>
            <a:ext cx="8684886" cy="7043595"/>
          </a:xfrm>
          <a:prstGeom prst="rect">
            <a:avLst/>
          </a:prstGeom>
        </p:spPr>
        <p:txBody>
          <a:bodyPr wrap="square" lIns="0" tIns="0" rIns="0" bIns="0" rtlCol="0" anchor="t">
            <a:spAutoFit/>
          </a:bodyPr>
          <a:lstStyle/>
          <a:p>
            <a:pPr marL="457200" indent="-457200" algn="just">
              <a:lnSpc>
                <a:spcPts val="2167"/>
              </a:lnSpc>
              <a:buFont typeface="+mj-lt"/>
              <a:buAutoNum type="arabicPeriod"/>
            </a:pPr>
            <a:r>
              <a:rPr lang="en-US" dirty="0">
                <a:solidFill>
                  <a:srgbClr val="FFFFFF"/>
                </a:solidFill>
                <a:ea typeface="Times New Roman"/>
                <a:cs typeface="Times New Roman"/>
                <a:sym typeface="Times New Roman"/>
              </a:rPr>
              <a:t>Reduces dependency on physical file.</a:t>
            </a:r>
          </a:p>
          <a:p>
            <a:pPr marL="457200" indent="-457200" algn="just">
              <a:lnSpc>
                <a:spcPts val="2167"/>
              </a:lnSpc>
              <a:buFont typeface="+mj-lt"/>
              <a:buAutoNum type="arabicPeriod"/>
            </a:pPr>
            <a:endParaRPr lang="en-US" dirty="0">
              <a:solidFill>
                <a:srgbClr val="FFFFFF"/>
              </a:solidFill>
              <a:ea typeface="Times New Roman"/>
              <a:cs typeface="Times New Roman"/>
              <a:sym typeface="Times New Roman"/>
            </a:endParaRPr>
          </a:p>
          <a:p>
            <a:pPr marL="457200" indent="-457200" algn="just">
              <a:lnSpc>
                <a:spcPts val="2167"/>
              </a:lnSpc>
              <a:buFont typeface="+mj-lt"/>
              <a:buAutoNum type="arabicPeriod"/>
            </a:pPr>
            <a:r>
              <a:rPr lang="en-US" dirty="0">
                <a:solidFill>
                  <a:srgbClr val="FFFFFF"/>
                </a:solidFill>
                <a:ea typeface="Times New Roman"/>
                <a:cs typeface="Times New Roman"/>
                <a:sym typeface="Times New Roman"/>
              </a:rPr>
              <a:t>System generated SMS alerts for Next Date of Hearing, Disposed of cases and </a:t>
            </a:r>
          </a:p>
          <a:p>
            <a:pPr algn="just">
              <a:lnSpc>
                <a:spcPts val="2167"/>
              </a:lnSpc>
            </a:pPr>
            <a:r>
              <a:rPr lang="en-US" dirty="0">
                <a:solidFill>
                  <a:srgbClr val="FFFFFF"/>
                </a:solidFill>
                <a:ea typeface="Times New Roman"/>
                <a:cs typeface="Times New Roman"/>
                <a:sym typeface="Times New Roman"/>
              </a:rPr>
              <a:t>        weekly report SMS to the concerned Nodal Officer.</a:t>
            </a:r>
          </a:p>
          <a:p>
            <a:pPr algn="just">
              <a:lnSpc>
                <a:spcPts val="2167"/>
              </a:lnSpc>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3"/>
            </a:pPr>
            <a:r>
              <a:rPr lang="en-US" dirty="0">
                <a:solidFill>
                  <a:srgbClr val="FFFFFF"/>
                </a:solidFill>
                <a:ea typeface="Times New Roman"/>
                <a:cs typeface="Times New Roman"/>
                <a:sym typeface="Times New Roman"/>
              </a:rPr>
              <a:t> Auto-update of case details &amp; order copies via API </a:t>
            </a:r>
            <a:r>
              <a:rPr lang="en-US" dirty="0">
                <a:solidFill>
                  <a:schemeClr val="bg1"/>
                </a:solidFill>
                <a:ea typeface="Times New Roman"/>
                <a:cs typeface="Times New Roman"/>
                <a:sym typeface="Times New Roman"/>
              </a:rPr>
              <a:t>with court order </a:t>
            </a:r>
          </a:p>
          <a:p>
            <a:pPr marL="342900" indent="-342900" algn="just">
              <a:lnSpc>
                <a:spcPts val="2167"/>
              </a:lnSpc>
              <a:buAutoNum type="arabicPeriod" startAt="3"/>
            </a:pPr>
            <a:endParaRPr lang="en-US" dirty="0">
              <a:solidFill>
                <a:srgbClr val="FFFFFF"/>
              </a:solidFill>
              <a:ea typeface="Times New Roman"/>
              <a:cs typeface="Times New Roman"/>
              <a:sym typeface="Times New Roman"/>
            </a:endParaRPr>
          </a:p>
          <a:p>
            <a:pPr algn="just">
              <a:lnSpc>
                <a:spcPts val="2167"/>
              </a:lnSpc>
            </a:pPr>
            <a:r>
              <a:rPr lang="en-US" dirty="0">
                <a:solidFill>
                  <a:srgbClr val="FFFFFF"/>
                </a:solidFill>
                <a:ea typeface="Times New Roman"/>
                <a:cs typeface="Times New Roman"/>
                <a:sym typeface="Times New Roman"/>
              </a:rPr>
              <a:t>4.     Monitoring at various stages of court cases- (Contempt, Ongoing, Decided)</a:t>
            </a:r>
          </a:p>
          <a:p>
            <a:pPr algn="just">
              <a:lnSpc>
                <a:spcPts val="2167"/>
              </a:lnSpc>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5"/>
            </a:pPr>
            <a:r>
              <a:rPr lang="en-US" dirty="0">
                <a:solidFill>
                  <a:srgbClr val="FFFFFF"/>
                </a:solidFill>
                <a:ea typeface="Times New Roman"/>
                <a:cs typeface="Times New Roman"/>
                <a:sym typeface="Times New Roman"/>
              </a:rPr>
              <a:t> Concurrent data monitoring of </a:t>
            </a:r>
            <a:r>
              <a:rPr lang="en-US" dirty="0">
                <a:solidFill>
                  <a:schemeClr val="bg1"/>
                </a:solidFill>
                <a:ea typeface="Times New Roman"/>
                <a:cs typeface="Times New Roman"/>
                <a:sym typeface="Times New Roman"/>
              </a:rPr>
              <a:t>court cases by different stakeholder. </a:t>
            </a:r>
          </a:p>
          <a:p>
            <a:pPr algn="just">
              <a:lnSpc>
                <a:spcPts val="2167"/>
              </a:lnSpc>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6"/>
            </a:pPr>
            <a:r>
              <a:rPr lang="en-US" dirty="0">
                <a:solidFill>
                  <a:srgbClr val="FFFFFF"/>
                </a:solidFill>
                <a:ea typeface="Times New Roman"/>
                <a:cs typeface="Times New Roman"/>
                <a:sym typeface="Times New Roman"/>
              </a:rPr>
              <a:t> Single platform for all the stakeholders. </a:t>
            </a:r>
          </a:p>
          <a:p>
            <a:pPr marL="342900" indent="-342900" algn="just">
              <a:lnSpc>
                <a:spcPts val="2167"/>
              </a:lnSpc>
              <a:buAutoNum type="arabicPeriod" startAt="6"/>
            </a:pPr>
            <a:endParaRPr lang="en-US" dirty="0">
              <a:solidFill>
                <a:srgbClr val="FFFFFF"/>
              </a:solidFill>
              <a:ea typeface="Times New Roman"/>
              <a:cs typeface="Times New Roman"/>
              <a:sym typeface="Times New Roman"/>
            </a:endParaRPr>
          </a:p>
          <a:p>
            <a:pPr algn="just">
              <a:lnSpc>
                <a:spcPts val="2167"/>
              </a:lnSpc>
            </a:pPr>
            <a:r>
              <a:rPr lang="en-US" dirty="0">
                <a:solidFill>
                  <a:srgbClr val="FFFFFF"/>
                </a:solidFill>
                <a:ea typeface="Times New Roman"/>
                <a:cs typeface="Times New Roman"/>
                <a:sym typeface="Times New Roman"/>
              </a:rPr>
              <a:t>7.    Monitoring age profile of court cases.  </a:t>
            </a:r>
          </a:p>
          <a:p>
            <a:pPr algn="just">
              <a:lnSpc>
                <a:spcPts val="2167"/>
              </a:lnSpc>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r>
              <a:rPr lang="en-US" dirty="0">
                <a:solidFill>
                  <a:srgbClr val="FFFFFF"/>
                </a:solidFill>
                <a:ea typeface="Times New Roman"/>
                <a:cs typeface="Times New Roman"/>
                <a:sym typeface="Times New Roman"/>
              </a:rPr>
              <a:t>Provision of Multi-Ministry/Multi-Party cases.</a:t>
            </a: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r>
              <a:rPr lang="en-US" dirty="0">
                <a:solidFill>
                  <a:srgbClr val="FFFFFF"/>
                </a:solidFill>
                <a:ea typeface="Times New Roman"/>
                <a:cs typeface="Times New Roman"/>
                <a:sym typeface="Times New Roman"/>
              </a:rPr>
              <a:t>Scattered information in one place</a:t>
            </a: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r>
              <a:rPr lang="en-US" dirty="0">
                <a:solidFill>
                  <a:srgbClr val="FFFFFF"/>
                </a:solidFill>
                <a:ea typeface="Times New Roman"/>
                <a:cs typeface="Times New Roman"/>
                <a:sym typeface="Times New Roman"/>
              </a:rPr>
              <a:t>Advocate wise reports</a:t>
            </a: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a:p>
            <a:pPr marL="342900" indent="-342900" algn="just">
              <a:lnSpc>
                <a:spcPts val="2167"/>
              </a:lnSpc>
              <a:buAutoNum type="arabicPeriod" startAt="8"/>
            </a:pPr>
            <a:endParaRPr lang="en-US" dirty="0">
              <a:solidFill>
                <a:srgbClr val="FFFFFF"/>
              </a:solidFill>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flipH="1">
            <a:off x="6155674" y="3804381"/>
            <a:ext cx="3823732" cy="3823732"/>
          </a:xfrm>
          <a:custGeom>
            <a:avLst/>
            <a:gdLst/>
            <a:ahLst/>
            <a:cxnLst/>
            <a:rect l="l" t="t" r="r" b="b"/>
            <a:pathLst>
              <a:path w="3823732" h="3823732">
                <a:moveTo>
                  <a:pt x="3823732" y="0"/>
                </a:moveTo>
                <a:lnTo>
                  <a:pt x="0" y="0"/>
                </a:lnTo>
                <a:lnTo>
                  <a:pt x="0" y="3823732"/>
                </a:lnTo>
                <a:lnTo>
                  <a:pt x="3823732" y="3823732"/>
                </a:lnTo>
                <a:lnTo>
                  <a:pt x="382373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flipV="1">
            <a:off x="6155674" y="0"/>
            <a:ext cx="3823732" cy="3823732"/>
          </a:xfrm>
          <a:custGeom>
            <a:avLst/>
            <a:gdLst/>
            <a:ahLst/>
            <a:cxnLst/>
            <a:rect l="l" t="t" r="r" b="b"/>
            <a:pathLst>
              <a:path w="3823732" h="3823732">
                <a:moveTo>
                  <a:pt x="3823732" y="3823732"/>
                </a:moveTo>
                <a:lnTo>
                  <a:pt x="0" y="3823732"/>
                </a:lnTo>
                <a:lnTo>
                  <a:pt x="0" y="0"/>
                </a:lnTo>
                <a:lnTo>
                  <a:pt x="3823732" y="0"/>
                </a:lnTo>
                <a:lnTo>
                  <a:pt x="3823732" y="382373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600200" y="762000"/>
            <a:ext cx="6096000" cy="872033"/>
          </a:xfrm>
          <a:prstGeom prst="rect">
            <a:avLst/>
          </a:prstGeom>
        </p:spPr>
        <p:txBody>
          <a:bodyPr wrap="square" lIns="0" tIns="0" rIns="0" bIns="0" rtlCol="0" anchor="t">
            <a:spAutoFit/>
          </a:bodyPr>
          <a:lstStyle/>
          <a:p>
            <a:pPr algn="l">
              <a:lnSpc>
                <a:spcPts val="6839"/>
              </a:lnSpc>
            </a:pPr>
            <a:r>
              <a:rPr lang="en-US" sz="5700" dirty="0">
                <a:solidFill>
                  <a:srgbClr val="000000"/>
                </a:solidFill>
                <a:latin typeface="Anton"/>
                <a:ea typeface="Anton"/>
                <a:cs typeface="Anton"/>
                <a:sym typeface="Anton"/>
              </a:rPr>
              <a:t>HIERARCHY OF LIMBS</a:t>
            </a:r>
          </a:p>
        </p:txBody>
      </p:sp>
      <p:graphicFrame>
        <p:nvGraphicFramePr>
          <p:cNvPr id="6" name="Diagram 5">
            <a:extLst>
              <a:ext uri="{FF2B5EF4-FFF2-40B4-BE49-F238E27FC236}">
                <a16:creationId xmlns:a16="http://schemas.microsoft.com/office/drawing/2014/main" id="{CC28DABE-0EA1-6EA9-82AD-BD4A20C96A99}"/>
              </a:ext>
            </a:extLst>
          </p:cNvPr>
          <p:cNvGraphicFramePr/>
          <p:nvPr>
            <p:extLst>
              <p:ext uri="{D42A27DB-BD31-4B8C-83A1-F6EECF244321}">
                <p14:modId xmlns:p14="http://schemas.microsoft.com/office/powerpoint/2010/main" val="3342382801"/>
              </p:ext>
            </p:extLst>
          </p:nvPr>
        </p:nvGraphicFramePr>
        <p:xfrm>
          <a:off x="0" y="1905000"/>
          <a:ext cx="9220200" cy="4314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2060347"/>
            <a:ext cx="9753600" cy="5254853"/>
            <a:chOff x="0" y="0"/>
            <a:chExt cx="4464403" cy="2405243"/>
          </a:xfrm>
        </p:grpSpPr>
        <p:sp>
          <p:nvSpPr>
            <p:cNvPr id="3" name="Freeform 3"/>
            <p:cNvSpPr/>
            <p:nvPr/>
          </p:nvSpPr>
          <p:spPr>
            <a:xfrm>
              <a:off x="0" y="0"/>
              <a:ext cx="4464403" cy="2405243"/>
            </a:xfrm>
            <a:custGeom>
              <a:avLst/>
              <a:gdLst/>
              <a:ahLst/>
              <a:cxnLst/>
              <a:rect l="l" t="t" r="r" b="b"/>
              <a:pathLst>
                <a:path w="4464403" h="2405243">
                  <a:moveTo>
                    <a:pt x="28575" y="0"/>
                  </a:moveTo>
                  <a:lnTo>
                    <a:pt x="4435828" y="0"/>
                  </a:lnTo>
                  <a:cubicBezTo>
                    <a:pt x="4443406" y="0"/>
                    <a:pt x="4450674" y="3011"/>
                    <a:pt x="4456033" y="8369"/>
                  </a:cubicBezTo>
                  <a:cubicBezTo>
                    <a:pt x="4461392" y="13728"/>
                    <a:pt x="4464403" y="20996"/>
                    <a:pt x="4464403" y="28575"/>
                  </a:cubicBezTo>
                  <a:lnTo>
                    <a:pt x="4464403" y="2376668"/>
                  </a:lnTo>
                  <a:cubicBezTo>
                    <a:pt x="4464403" y="2392450"/>
                    <a:pt x="4451609" y="2405243"/>
                    <a:pt x="4435828" y="2405243"/>
                  </a:cubicBezTo>
                  <a:lnTo>
                    <a:pt x="28575" y="2405243"/>
                  </a:lnTo>
                  <a:cubicBezTo>
                    <a:pt x="12793" y="2405243"/>
                    <a:pt x="0" y="2392450"/>
                    <a:pt x="0" y="2376668"/>
                  </a:cubicBezTo>
                  <a:lnTo>
                    <a:pt x="0" y="28575"/>
                  </a:lnTo>
                  <a:cubicBezTo>
                    <a:pt x="0" y="12793"/>
                    <a:pt x="12793" y="0"/>
                    <a:pt x="28575" y="0"/>
                  </a:cubicBezTo>
                  <a:close/>
                </a:path>
              </a:pathLst>
            </a:custGeom>
            <a:solidFill>
              <a:srgbClr val="643623"/>
            </a:solidFill>
          </p:spPr>
        </p:sp>
        <p:sp>
          <p:nvSpPr>
            <p:cNvPr id="4" name="TextBox 4"/>
            <p:cNvSpPr txBox="1"/>
            <p:nvPr/>
          </p:nvSpPr>
          <p:spPr>
            <a:xfrm>
              <a:off x="0" y="-28575"/>
              <a:ext cx="4464403" cy="2433818"/>
            </a:xfrm>
            <a:prstGeom prst="rect">
              <a:avLst/>
            </a:prstGeom>
          </p:spPr>
          <p:txBody>
            <a:bodyPr lIns="53235" tIns="53235" rIns="53235" bIns="53235" rtlCol="0" anchor="ctr"/>
            <a:lstStyle/>
            <a:p>
              <a:pPr algn="ctr">
                <a:lnSpc>
                  <a:spcPts val="1960"/>
                </a:lnSpc>
                <a:spcBef>
                  <a:spcPct val="0"/>
                </a:spcBef>
              </a:pPr>
              <a:endParaRPr/>
            </a:p>
          </p:txBody>
        </p:sp>
      </p:grpSp>
      <p:grpSp>
        <p:nvGrpSpPr>
          <p:cNvPr id="5" name="Group 5"/>
          <p:cNvGrpSpPr/>
          <p:nvPr/>
        </p:nvGrpSpPr>
        <p:grpSpPr>
          <a:xfrm>
            <a:off x="4591292" y="2060347"/>
            <a:ext cx="5162308" cy="5254853"/>
            <a:chOff x="0" y="0"/>
            <a:chExt cx="939087" cy="955922"/>
          </a:xfrm>
        </p:grpSpPr>
        <p:sp>
          <p:nvSpPr>
            <p:cNvPr id="6" name="Freeform 6"/>
            <p:cNvSpPr/>
            <p:nvPr/>
          </p:nvSpPr>
          <p:spPr>
            <a:xfrm flipH="1">
              <a:off x="0" y="0"/>
              <a:ext cx="939087" cy="955922"/>
            </a:xfrm>
            <a:custGeom>
              <a:avLst/>
              <a:gdLst/>
              <a:ahLst/>
              <a:cxnLst/>
              <a:rect l="l" t="t" r="r" b="b"/>
              <a:pathLst>
                <a:path w="939087" h="955922">
                  <a:moveTo>
                    <a:pt x="915092" y="0"/>
                  </a:moveTo>
                  <a:lnTo>
                    <a:pt x="23995" y="0"/>
                  </a:lnTo>
                  <a:cubicBezTo>
                    <a:pt x="17631" y="0"/>
                    <a:pt x="11528" y="2528"/>
                    <a:pt x="7028" y="7028"/>
                  </a:cubicBezTo>
                  <a:cubicBezTo>
                    <a:pt x="2528" y="11528"/>
                    <a:pt x="0" y="17631"/>
                    <a:pt x="0" y="23995"/>
                  </a:cubicBezTo>
                  <a:lnTo>
                    <a:pt x="0" y="931927"/>
                  </a:lnTo>
                  <a:cubicBezTo>
                    <a:pt x="0" y="938291"/>
                    <a:pt x="2528" y="944394"/>
                    <a:pt x="7028" y="948894"/>
                  </a:cubicBezTo>
                  <a:cubicBezTo>
                    <a:pt x="11528" y="953394"/>
                    <a:pt x="17631" y="955922"/>
                    <a:pt x="23995" y="955922"/>
                  </a:cubicBezTo>
                  <a:lnTo>
                    <a:pt x="915092" y="955922"/>
                  </a:lnTo>
                  <a:cubicBezTo>
                    <a:pt x="928344" y="955922"/>
                    <a:pt x="939087" y="945179"/>
                    <a:pt x="939087" y="931927"/>
                  </a:cubicBezTo>
                  <a:lnTo>
                    <a:pt x="939087" y="23995"/>
                  </a:lnTo>
                  <a:cubicBezTo>
                    <a:pt x="939087" y="17631"/>
                    <a:pt x="936559" y="11528"/>
                    <a:pt x="932059" y="7028"/>
                  </a:cubicBezTo>
                  <a:cubicBezTo>
                    <a:pt x="927559" y="2528"/>
                    <a:pt x="921456" y="0"/>
                    <a:pt x="915092" y="0"/>
                  </a:cubicBezTo>
                  <a:close/>
                </a:path>
              </a:pathLst>
            </a:custGeom>
            <a:blipFill>
              <a:blip r:embed="rId2"/>
              <a:stretch>
                <a:fillRect l="-31665" r="-31665" b="-6902"/>
              </a:stretch>
            </a:blipFill>
          </p:spPr>
        </p:sp>
      </p:grpSp>
      <p:sp>
        <p:nvSpPr>
          <p:cNvPr id="7" name="TextBox 7"/>
          <p:cNvSpPr txBox="1"/>
          <p:nvPr/>
        </p:nvSpPr>
        <p:spPr>
          <a:xfrm>
            <a:off x="2335174" y="667976"/>
            <a:ext cx="6319991" cy="847725"/>
          </a:xfrm>
          <a:prstGeom prst="rect">
            <a:avLst/>
          </a:prstGeom>
        </p:spPr>
        <p:txBody>
          <a:bodyPr lIns="0" tIns="0" rIns="0" bIns="0" rtlCol="0" anchor="t">
            <a:spAutoFit/>
          </a:bodyPr>
          <a:lstStyle/>
          <a:p>
            <a:pPr algn="just">
              <a:lnSpc>
                <a:spcPts val="6712"/>
              </a:lnSpc>
            </a:pPr>
            <a:r>
              <a:rPr lang="en-US" sz="5593" dirty="0">
                <a:solidFill>
                  <a:srgbClr val="000000"/>
                </a:solidFill>
                <a:latin typeface="Anton"/>
                <a:ea typeface="Anton"/>
                <a:cs typeface="Anton"/>
                <a:sym typeface="Anton"/>
              </a:rPr>
              <a:t>ROLE OF NODAL OFFICER</a:t>
            </a:r>
          </a:p>
        </p:txBody>
      </p:sp>
      <p:sp>
        <p:nvSpPr>
          <p:cNvPr id="8" name="TextBox 8"/>
          <p:cNvSpPr txBox="1"/>
          <p:nvPr/>
        </p:nvSpPr>
        <p:spPr>
          <a:xfrm>
            <a:off x="0" y="2266769"/>
            <a:ext cx="4591292" cy="5350824"/>
          </a:xfrm>
          <a:prstGeom prst="rect">
            <a:avLst/>
          </a:prstGeom>
        </p:spPr>
        <p:txBody>
          <a:bodyPr wrap="square" lIns="0" tIns="0" rIns="0" bIns="0" rtlCol="0" anchor="t">
            <a:spAutoFit/>
          </a:bodyPr>
          <a:lstStyle/>
          <a:p>
            <a:pPr marL="537210" lvl="1" indent="-342900" algn="l">
              <a:lnSpc>
                <a:spcPts val="2160"/>
              </a:lnSpc>
              <a:buFont typeface="+mj-lt"/>
              <a:buAutoNum type="arabicPeriod"/>
            </a:pPr>
            <a:r>
              <a:rPr lang="en-US" sz="1800" dirty="0">
                <a:solidFill>
                  <a:srgbClr val="FFFFFF"/>
                </a:solidFill>
                <a:ea typeface="Times New Roman"/>
                <a:cs typeface="Times New Roman"/>
                <a:sym typeface="Times New Roman"/>
              </a:rPr>
              <a:t>User Activation </a:t>
            </a:r>
          </a:p>
          <a:p>
            <a:pPr marL="537210" lvl="1" indent="-342900" algn="l">
              <a:lnSpc>
                <a:spcPts val="2160"/>
              </a:lnSpc>
              <a:buFont typeface="+mj-lt"/>
              <a:buAutoNum type="arabicPeriod"/>
            </a:pPr>
            <a:endParaRPr lang="en-US" sz="1800" dirty="0">
              <a:solidFill>
                <a:srgbClr val="FFFFFF"/>
              </a:solidFill>
              <a:ea typeface="Times New Roman"/>
              <a:cs typeface="Times New Roman"/>
              <a:sym typeface="Times New Roman"/>
            </a:endParaRPr>
          </a:p>
          <a:p>
            <a:pPr marL="537210" lvl="1" indent="-342900">
              <a:lnSpc>
                <a:spcPts val="2160"/>
              </a:lnSpc>
              <a:buFont typeface="+mj-lt"/>
              <a:buAutoNum type="arabicPeriod"/>
            </a:pPr>
            <a:r>
              <a:rPr lang="en-US" sz="1800" dirty="0">
                <a:solidFill>
                  <a:srgbClr val="FFFFFF"/>
                </a:solidFill>
                <a:ea typeface="Times New Roman"/>
                <a:cs typeface="Times New Roman"/>
                <a:sym typeface="Times New Roman"/>
              </a:rPr>
              <a:t>User Profile </a:t>
            </a:r>
            <a:r>
              <a:rPr lang="en-US" sz="1800" dirty="0" err="1">
                <a:solidFill>
                  <a:srgbClr val="FFFFFF"/>
                </a:solidFill>
                <a:ea typeface="Times New Roman"/>
                <a:cs typeface="Times New Roman"/>
                <a:sym typeface="Times New Roman"/>
              </a:rPr>
              <a:t>updation</a:t>
            </a:r>
            <a:r>
              <a:rPr lang="en-US" sz="1800" dirty="0">
                <a:solidFill>
                  <a:srgbClr val="FFFFFF"/>
                </a:solidFill>
                <a:ea typeface="Times New Roman"/>
                <a:cs typeface="Times New Roman"/>
                <a:sym typeface="Times New Roman"/>
              </a:rPr>
              <a:t> </a:t>
            </a:r>
          </a:p>
          <a:p>
            <a:pPr marL="194310" lvl="1">
              <a:lnSpc>
                <a:spcPts val="2160"/>
              </a:lnSpc>
            </a:pPr>
            <a:endParaRPr lang="en-US" sz="1800" dirty="0">
              <a:solidFill>
                <a:srgbClr val="FFFFFF"/>
              </a:solidFill>
              <a:ea typeface="Times New Roman"/>
              <a:cs typeface="Times New Roman"/>
              <a:sym typeface="Times New Roman"/>
            </a:endParaRPr>
          </a:p>
          <a:p>
            <a:pPr marL="194310" lvl="1" algn="l">
              <a:lnSpc>
                <a:spcPts val="2160"/>
              </a:lnSpc>
            </a:pPr>
            <a:r>
              <a:rPr lang="en-US" sz="1800" dirty="0">
                <a:solidFill>
                  <a:srgbClr val="FFFFFF"/>
                </a:solidFill>
                <a:ea typeface="Times New Roman"/>
                <a:cs typeface="Times New Roman"/>
                <a:sym typeface="Times New Roman"/>
              </a:rPr>
              <a:t>3.   Marking of Important Cases.</a:t>
            </a:r>
          </a:p>
          <a:p>
            <a:pPr marL="194310" lvl="1" algn="l">
              <a:lnSpc>
                <a:spcPts val="2160"/>
              </a:lnSpc>
            </a:pPr>
            <a:endParaRPr lang="en-US" sz="1800" dirty="0">
              <a:solidFill>
                <a:srgbClr val="FFFFFF"/>
              </a:solidFill>
              <a:ea typeface="Times New Roman"/>
              <a:cs typeface="Times New Roman"/>
              <a:sym typeface="Times New Roman"/>
            </a:endParaRPr>
          </a:p>
          <a:p>
            <a:pPr marL="194310" lvl="1" algn="l">
              <a:lnSpc>
                <a:spcPts val="2160"/>
              </a:lnSpc>
            </a:pPr>
            <a:r>
              <a:rPr lang="en-US" sz="1800" dirty="0">
                <a:solidFill>
                  <a:srgbClr val="FFFFFF"/>
                </a:solidFill>
                <a:ea typeface="Times New Roman"/>
                <a:cs typeface="Times New Roman"/>
                <a:sym typeface="Times New Roman"/>
              </a:rPr>
              <a:t>4.   Creation of Local Admin.</a:t>
            </a:r>
          </a:p>
          <a:p>
            <a:pPr marL="194310" lvl="1" algn="l">
              <a:lnSpc>
                <a:spcPts val="2160"/>
              </a:lnSpc>
            </a:pPr>
            <a:endParaRPr lang="en-US" dirty="0">
              <a:solidFill>
                <a:srgbClr val="FFFFFF"/>
              </a:solidFill>
              <a:ea typeface="Times New Roman"/>
              <a:cs typeface="Times New Roman"/>
              <a:sym typeface="Times New Roman"/>
            </a:endParaRPr>
          </a:p>
          <a:p>
            <a:pPr marL="194310" lvl="1" algn="just">
              <a:lnSpc>
                <a:spcPts val="2160"/>
              </a:lnSpc>
            </a:pPr>
            <a:r>
              <a:rPr lang="en-US" dirty="0">
                <a:solidFill>
                  <a:srgbClr val="FFFFFF"/>
                </a:solidFill>
                <a:ea typeface="Times New Roman"/>
                <a:cs typeface="Times New Roman"/>
                <a:sym typeface="Times New Roman"/>
              </a:rPr>
              <a:t>5.   </a:t>
            </a:r>
            <a:r>
              <a:rPr lang="en-US" sz="1800" dirty="0">
                <a:solidFill>
                  <a:srgbClr val="FFFFFF"/>
                </a:solidFill>
                <a:ea typeface="Times New Roman"/>
                <a:cs typeface="Times New Roman"/>
                <a:sym typeface="Times New Roman"/>
              </a:rPr>
              <a:t>Monitoring of court cases of </a:t>
            </a:r>
          </a:p>
          <a:p>
            <a:pPr marL="194310" lvl="1" algn="just">
              <a:lnSpc>
                <a:spcPts val="2160"/>
              </a:lnSpc>
            </a:pPr>
            <a:r>
              <a:rPr lang="en-US" dirty="0">
                <a:solidFill>
                  <a:srgbClr val="FFFFFF"/>
                </a:solidFill>
                <a:ea typeface="Times New Roman"/>
                <a:cs typeface="Times New Roman"/>
                <a:sym typeface="Times New Roman"/>
              </a:rPr>
              <a:t>      </a:t>
            </a:r>
            <a:r>
              <a:rPr lang="en-US" sz="1800" dirty="0">
                <a:solidFill>
                  <a:srgbClr val="FFFFFF"/>
                </a:solidFill>
                <a:ea typeface="Times New Roman"/>
                <a:cs typeface="Times New Roman"/>
                <a:sym typeface="Times New Roman"/>
              </a:rPr>
              <a:t>concerned  Ministry/Department.</a:t>
            </a:r>
          </a:p>
          <a:p>
            <a:pPr marL="194310" lvl="1" algn="just">
              <a:lnSpc>
                <a:spcPts val="2160"/>
              </a:lnSpc>
            </a:pPr>
            <a:endParaRPr lang="en-US" dirty="0">
              <a:solidFill>
                <a:srgbClr val="FFFFFF"/>
              </a:solidFill>
              <a:ea typeface="Times New Roman"/>
              <a:cs typeface="Times New Roman"/>
              <a:sym typeface="Times New Roman"/>
            </a:endParaRPr>
          </a:p>
          <a:p>
            <a:pPr marL="537210" lvl="1" indent="-342900" algn="just">
              <a:lnSpc>
                <a:spcPts val="2160"/>
              </a:lnSpc>
              <a:buAutoNum type="arabicPeriod" startAt="6"/>
            </a:pPr>
            <a:r>
              <a:rPr lang="en-US" dirty="0">
                <a:solidFill>
                  <a:srgbClr val="FFFFFF"/>
                </a:solidFill>
                <a:ea typeface="Times New Roman"/>
                <a:cs typeface="Times New Roman"/>
                <a:sym typeface="Times New Roman"/>
              </a:rPr>
              <a:t>Monitoring of </a:t>
            </a:r>
            <a:r>
              <a:rPr lang="en-US" sz="1800" dirty="0">
                <a:solidFill>
                  <a:srgbClr val="FFFFFF"/>
                </a:solidFill>
                <a:ea typeface="Times New Roman"/>
                <a:cs typeface="Times New Roman"/>
                <a:sym typeface="Times New Roman"/>
              </a:rPr>
              <a:t>Exception cases.</a:t>
            </a:r>
          </a:p>
          <a:p>
            <a:pPr marL="537210" lvl="1" indent="-342900" algn="just">
              <a:lnSpc>
                <a:spcPts val="2160"/>
              </a:lnSpc>
              <a:buAutoNum type="arabicPeriod" startAt="6"/>
            </a:pPr>
            <a:endParaRPr lang="en-US" dirty="0">
              <a:solidFill>
                <a:srgbClr val="FFFFFF"/>
              </a:solidFill>
              <a:ea typeface="Times New Roman"/>
              <a:cs typeface="Times New Roman"/>
              <a:sym typeface="Times New Roman"/>
            </a:endParaRPr>
          </a:p>
          <a:p>
            <a:pPr marL="537210" lvl="1" indent="-342900" algn="just">
              <a:lnSpc>
                <a:spcPts val="2160"/>
              </a:lnSpc>
              <a:buAutoNum type="arabicPeriod" startAt="6"/>
            </a:pPr>
            <a:r>
              <a:rPr lang="en-US" dirty="0">
                <a:solidFill>
                  <a:srgbClr val="FFFFFF"/>
                </a:solidFill>
                <a:ea typeface="Times New Roman"/>
                <a:cs typeface="Times New Roman"/>
                <a:sym typeface="Times New Roman"/>
              </a:rPr>
              <a:t>Monitoring cases not updated via CNR.</a:t>
            </a:r>
          </a:p>
          <a:p>
            <a:pPr marL="537210" lvl="1" indent="-342900" algn="just">
              <a:lnSpc>
                <a:spcPts val="2160"/>
              </a:lnSpc>
              <a:buAutoNum type="arabicPeriod" startAt="6"/>
            </a:pPr>
            <a:endParaRPr lang="en-US" sz="1800" dirty="0">
              <a:solidFill>
                <a:srgbClr val="FFFFFF"/>
              </a:solidFill>
              <a:ea typeface="Times New Roman"/>
              <a:cs typeface="Times New Roman"/>
              <a:sym typeface="Times New Roman"/>
            </a:endParaRPr>
          </a:p>
          <a:p>
            <a:pPr marL="537210" lvl="1" indent="-342900" algn="just">
              <a:lnSpc>
                <a:spcPts val="2160"/>
              </a:lnSpc>
              <a:buAutoNum type="arabicPeriod" startAt="6"/>
            </a:pPr>
            <a:r>
              <a:rPr lang="en-US" dirty="0">
                <a:solidFill>
                  <a:srgbClr val="FFFFFF"/>
                </a:solidFill>
                <a:ea typeface="Times New Roman"/>
                <a:cs typeface="Times New Roman"/>
                <a:sym typeface="Times New Roman"/>
              </a:rPr>
              <a:t>Provision to reset user password &amp; </a:t>
            </a:r>
          </a:p>
          <a:p>
            <a:pPr marL="194310" lvl="1" algn="just">
              <a:lnSpc>
                <a:spcPts val="2160"/>
              </a:lnSpc>
            </a:pPr>
            <a:r>
              <a:rPr lang="en-US" dirty="0">
                <a:solidFill>
                  <a:srgbClr val="FFFFFF"/>
                </a:solidFill>
                <a:ea typeface="Times New Roman"/>
                <a:cs typeface="Times New Roman"/>
                <a:sym typeface="Times New Roman"/>
              </a:rPr>
              <a:t>       user ID of their concerned department.</a:t>
            </a:r>
            <a:endParaRPr lang="en-US" sz="1800" dirty="0">
              <a:solidFill>
                <a:srgbClr val="FFFFFF"/>
              </a:solidFill>
              <a:ea typeface="Times New Roman"/>
              <a:cs typeface="Times New Roman"/>
              <a:sym typeface="Times New Roman"/>
            </a:endParaRPr>
          </a:p>
          <a:p>
            <a:pPr marL="537210" lvl="1" indent="-342900" algn="l">
              <a:lnSpc>
                <a:spcPts val="2160"/>
              </a:lnSpc>
              <a:buFont typeface="+mj-lt"/>
              <a:buAutoNum type="arabicPeriod"/>
            </a:pPr>
            <a:endParaRPr lang="en-US" dirty="0">
              <a:solidFill>
                <a:srgbClr val="FFFFFF"/>
              </a:solidFill>
              <a:ea typeface="Times New Roman"/>
              <a:cs typeface="Times New Roman"/>
              <a:sym typeface="Times New Roman"/>
            </a:endParaRPr>
          </a:p>
          <a:p>
            <a:pPr marL="194310" lvl="1" algn="l">
              <a:lnSpc>
                <a:spcPts val="2160"/>
              </a:lnSpc>
            </a:pPr>
            <a:endParaRPr lang="en-US" dirty="0">
              <a:solidFill>
                <a:srgbClr val="FFFFFF"/>
              </a:solidFill>
              <a:ea typeface="Times New Roman"/>
              <a:cs typeface="Times New Roman"/>
              <a:sym typeface="Times New Roman"/>
            </a:endParaRPr>
          </a:p>
        </p:txBody>
      </p:sp>
      <p:sp>
        <p:nvSpPr>
          <p:cNvPr id="9" name="Freeform 9"/>
          <p:cNvSpPr/>
          <p:nvPr/>
        </p:nvSpPr>
        <p:spPr>
          <a:xfrm>
            <a:off x="0" y="-91612"/>
            <a:ext cx="2335174" cy="2335174"/>
          </a:xfrm>
          <a:custGeom>
            <a:avLst/>
            <a:gdLst/>
            <a:ahLst/>
            <a:cxnLst/>
            <a:rect l="l" t="t" r="r" b="b"/>
            <a:pathLst>
              <a:path w="2335174" h="2335174">
                <a:moveTo>
                  <a:pt x="0" y="0"/>
                </a:moveTo>
                <a:lnTo>
                  <a:pt x="2335174" y="0"/>
                </a:lnTo>
                <a:lnTo>
                  <a:pt x="2335174" y="2335175"/>
                </a:lnTo>
                <a:lnTo>
                  <a:pt x="0" y="2335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822945"/>
            <a:ext cx="9753600" cy="5810822"/>
            <a:chOff x="0" y="-321554"/>
            <a:chExt cx="4464403" cy="2726797"/>
          </a:xfrm>
        </p:grpSpPr>
        <p:sp>
          <p:nvSpPr>
            <p:cNvPr id="3" name="Freeform 3"/>
            <p:cNvSpPr/>
            <p:nvPr/>
          </p:nvSpPr>
          <p:spPr>
            <a:xfrm>
              <a:off x="0" y="-321554"/>
              <a:ext cx="4464403" cy="2726797"/>
            </a:xfrm>
            <a:custGeom>
              <a:avLst/>
              <a:gdLst/>
              <a:ahLst/>
              <a:cxnLst/>
              <a:rect l="l" t="t" r="r" b="b"/>
              <a:pathLst>
                <a:path w="4464403" h="2405243">
                  <a:moveTo>
                    <a:pt x="28575" y="0"/>
                  </a:moveTo>
                  <a:lnTo>
                    <a:pt x="4435828" y="0"/>
                  </a:lnTo>
                  <a:cubicBezTo>
                    <a:pt x="4443406" y="0"/>
                    <a:pt x="4450674" y="3011"/>
                    <a:pt x="4456033" y="8369"/>
                  </a:cubicBezTo>
                  <a:cubicBezTo>
                    <a:pt x="4461392" y="13728"/>
                    <a:pt x="4464403" y="20996"/>
                    <a:pt x="4464403" y="28575"/>
                  </a:cubicBezTo>
                  <a:lnTo>
                    <a:pt x="4464403" y="2376668"/>
                  </a:lnTo>
                  <a:cubicBezTo>
                    <a:pt x="4464403" y="2392450"/>
                    <a:pt x="4451609" y="2405243"/>
                    <a:pt x="4435828" y="2405243"/>
                  </a:cubicBezTo>
                  <a:lnTo>
                    <a:pt x="28575" y="2405243"/>
                  </a:lnTo>
                  <a:cubicBezTo>
                    <a:pt x="12793" y="2405243"/>
                    <a:pt x="0" y="2392450"/>
                    <a:pt x="0" y="2376668"/>
                  </a:cubicBezTo>
                  <a:lnTo>
                    <a:pt x="0" y="28575"/>
                  </a:lnTo>
                  <a:cubicBezTo>
                    <a:pt x="0" y="12793"/>
                    <a:pt x="12793" y="0"/>
                    <a:pt x="28575" y="0"/>
                  </a:cubicBezTo>
                  <a:close/>
                </a:path>
              </a:pathLst>
            </a:custGeom>
            <a:solidFill>
              <a:srgbClr val="643623"/>
            </a:solidFill>
          </p:spPr>
        </p:sp>
        <p:sp>
          <p:nvSpPr>
            <p:cNvPr id="4" name="TextBox 4"/>
            <p:cNvSpPr txBox="1"/>
            <p:nvPr/>
          </p:nvSpPr>
          <p:spPr>
            <a:xfrm>
              <a:off x="0" y="-28575"/>
              <a:ext cx="4464403" cy="2433818"/>
            </a:xfrm>
            <a:prstGeom prst="rect">
              <a:avLst/>
            </a:prstGeom>
          </p:spPr>
          <p:txBody>
            <a:bodyPr lIns="53235" tIns="53235" rIns="53235" bIns="53235" rtlCol="0" anchor="ctr"/>
            <a:lstStyle/>
            <a:p>
              <a:pPr algn="ctr">
                <a:lnSpc>
                  <a:spcPts val="1960"/>
                </a:lnSpc>
                <a:spcBef>
                  <a:spcPct val="0"/>
                </a:spcBef>
              </a:pPr>
              <a:endParaRPr/>
            </a:p>
          </p:txBody>
        </p:sp>
      </p:grpSp>
      <p:grpSp>
        <p:nvGrpSpPr>
          <p:cNvPr id="5" name="Group 5"/>
          <p:cNvGrpSpPr/>
          <p:nvPr/>
        </p:nvGrpSpPr>
        <p:grpSpPr>
          <a:xfrm>
            <a:off x="4907612" y="2243562"/>
            <a:ext cx="4845988" cy="4936286"/>
            <a:chOff x="0" y="0"/>
            <a:chExt cx="939087" cy="897971"/>
          </a:xfrm>
        </p:grpSpPr>
        <p:sp>
          <p:nvSpPr>
            <p:cNvPr id="6" name="Freeform 6"/>
            <p:cNvSpPr/>
            <p:nvPr/>
          </p:nvSpPr>
          <p:spPr>
            <a:xfrm>
              <a:off x="0" y="0"/>
              <a:ext cx="939087" cy="897971"/>
            </a:xfrm>
            <a:custGeom>
              <a:avLst/>
              <a:gdLst/>
              <a:ahLst/>
              <a:cxnLst/>
              <a:rect l="l" t="t" r="r" b="b"/>
              <a:pathLst>
                <a:path w="939087" h="897971">
                  <a:moveTo>
                    <a:pt x="23995" y="0"/>
                  </a:moveTo>
                  <a:lnTo>
                    <a:pt x="915092" y="0"/>
                  </a:lnTo>
                  <a:cubicBezTo>
                    <a:pt x="921456" y="0"/>
                    <a:pt x="927559" y="2528"/>
                    <a:pt x="932059" y="7028"/>
                  </a:cubicBezTo>
                  <a:cubicBezTo>
                    <a:pt x="936559" y="11528"/>
                    <a:pt x="939087" y="17631"/>
                    <a:pt x="939087" y="23995"/>
                  </a:cubicBezTo>
                  <a:lnTo>
                    <a:pt x="939087" y="873975"/>
                  </a:lnTo>
                  <a:cubicBezTo>
                    <a:pt x="939087" y="880339"/>
                    <a:pt x="936559" y="886443"/>
                    <a:pt x="932059" y="890943"/>
                  </a:cubicBezTo>
                  <a:cubicBezTo>
                    <a:pt x="927559" y="895443"/>
                    <a:pt x="921456" y="897971"/>
                    <a:pt x="915092" y="897971"/>
                  </a:cubicBezTo>
                  <a:lnTo>
                    <a:pt x="23995" y="897971"/>
                  </a:lnTo>
                  <a:cubicBezTo>
                    <a:pt x="17631" y="897971"/>
                    <a:pt x="11528" y="895443"/>
                    <a:pt x="7028" y="890943"/>
                  </a:cubicBezTo>
                  <a:cubicBezTo>
                    <a:pt x="2528" y="886443"/>
                    <a:pt x="0" y="880339"/>
                    <a:pt x="0" y="873975"/>
                  </a:cubicBezTo>
                  <a:lnTo>
                    <a:pt x="0" y="23995"/>
                  </a:lnTo>
                  <a:cubicBezTo>
                    <a:pt x="0" y="17631"/>
                    <a:pt x="2528" y="11528"/>
                    <a:pt x="7028" y="7028"/>
                  </a:cubicBezTo>
                  <a:cubicBezTo>
                    <a:pt x="11528" y="2528"/>
                    <a:pt x="17631" y="0"/>
                    <a:pt x="23995" y="0"/>
                  </a:cubicBezTo>
                  <a:close/>
                </a:path>
              </a:pathLst>
            </a:custGeom>
            <a:blipFill>
              <a:blip r:embed="rId3"/>
              <a:stretch>
                <a:fillRect l="-34997" r="-34997"/>
              </a:stretch>
            </a:blipFill>
          </p:spPr>
        </p:sp>
      </p:grpSp>
      <p:sp>
        <p:nvSpPr>
          <p:cNvPr id="7" name="Freeform 7"/>
          <p:cNvSpPr/>
          <p:nvPr/>
        </p:nvSpPr>
        <p:spPr>
          <a:xfrm>
            <a:off x="0" y="-91612"/>
            <a:ext cx="2335174" cy="2335174"/>
          </a:xfrm>
          <a:custGeom>
            <a:avLst/>
            <a:gdLst/>
            <a:ahLst/>
            <a:cxnLst/>
            <a:rect l="l" t="t" r="r" b="b"/>
            <a:pathLst>
              <a:path w="2335174" h="2335174">
                <a:moveTo>
                  <a:pt x="0" y="0"/>
                </a:moveTo>
                <a:lnTo>
                  <a:pt x="2335174" y="0"/>
                </a:lnTo>
                <a:lnTo>
                  <a:pt x="2335174" y="2335175"/>
                </a:lnTo>
                <a:lnTo>
                  <a:pt x="0" y="23351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2637763" y="652113"/>
            <a:ext cx="6319991" cy="847725"/>
          </a:xfrm>
          <a:prstGeom prst="rect">
            <a:avLst/>
          </a:prstGeom>
        </p:spPr>
        <p:txBody>
          <a:bodyPr lIns="0" tIns="0" rIns="0" bIns="0" rtlCol="0" anchor="t">
            <a:spAutoFit/>
          </a:bodyPr>
          <a:lstStyle/>
          <a:p>
            <a:pPr algn="just">
              <a:lnSpc>
                <a:spcPts val="6712"/>
              </a:lnSpc>
            </a:pPr>
            <a:r>
              <a:rPr lang="en-US" sz="5593" dirty="0">
                <a:solidFill>
                  <a:srgbClr val="000000"/>
                </a:solidFill>
                <a:latin typeface="Anton"/>
                <a:ea typeface="Anton"/>
                <a:cs typeface="Anton"/>
                <a:sym typeface="Anton"/>
              </a:rPr>
              <a:t>ROLE OF LIMBS USER</a:t>
            </a:r>
          </a:p>
        </p:txBody>
      </p:sp>
      <p:sp>
        <p:nvSpPr>
          <p:cNvPr id="9" name="TextBox 9"/>
          <p:cNvSpPr txBox="1"/>
          <p:nvPr/>
        </p:nvSpPr>
        <p:spPr>
          <a:xfrm>
            <a:off x="0" y="1822945"/>
            <a:ext cx="5486400" cy="6364819"/>
          </a:xfrm>
          <a:prstGeom prst="rect">
            <a:avLst/>
          </a:prstGeom>
        </p:spPr>
        <p:txBody>
          <a:bodyPr wrap="square" lIns="0" tIns="0" rIns="0" bIns="0" rtlCol="0" anchor="t">
            <a:spAutoFit/>
          </a:bodyPr>
          <a:lstStyle/>
          <a:p>
            <a:pPr marL="537210" lvl="1" indent="-342900" algn="l">
              <a:buAutoNum type="arabicPeriod"/>
            </a:pPr>
            <a:r>
              <a:rPr lang="en-US" dirty="0">
                <a:solidFill>
                  <a:srgbClr val="FFFFFF"/>
                </a:solidFill>
                <a:latin typeface="+mj-lt"/>
                <a:ea typeface="Times New Roman"/>
                <a:cs typeface="Times New Roman"/>
                <a:sym typeface="Times New Roman"/>
              </a:rPr>
              <a:t>New Case entry via data fetching from courts</a:t>
            </a:r>
          </a:p>
          <a:p>
            <a:pPr marL="194310" lvl="1" algn="l"/>
            <a:endParaRPr lang="en-US" dirty="0">
              <a:solidFill>
                <a:srgbClr val="FFFFFF"/>
              </a:solidFill>
              <a:latin typeface="+mj-lt"/>
              <a:ea typeface="Times New Roman"/>
              <a:cs typeface="Times New Roman"/>
              <a:sym typeface="Times New Roman"/>
            </a:endParaRPr>
          </a:p>
          <a:p>
            <a:pPr marL="194310" lvl="1" algn="just"/>
            <a:r>
              <a:rPr lang="en-US" dirty="0">
                <a:solidFill>
                  <a:srgbClr val="FFFFFF"/>
                </a:solidFill>
                <a:latin typeface="+mj-lt"/>
                <a:ea typeface="Times New Roman"/>
                <a:cs typeface="Times New Roman"/>
                <a:sym typeface="Times New Roman"/>
              </a:rPr>
              <a:t>2.   Update the case status  </a:t>
            </a:r>
          </a:p>
          <a:p>
            <a:pPr marL="194310" lvl="1" algn="just"/>
            <a:r>
              <a:rPr lang="en-US" dirty="0">
                <a:solidFill>
                  <a:srgbClr val="FFFFFF"/>
                </a:solidFill>
                <a:latin typeface="+mj-lt"/>
                <a:ea typeface="Times New Roman"/>
                <a:cs typeface="Times New Roman"/>
                <a:sym typeface="Times New Roman"/>
              </a:rPr>
              <a:t>      (Ongoing , Contempt  and Disposed-of)</a:t>
            </a:r>
          </a:p>
          <a:p>
            <a:pPr marL="342900" indent="-342900" algn="l">
              <a:buFont typeface="+mj-lt"/>
              <a:buAutoNum type="arabicPeriod"/>
            </a:pPr>
            <a:endParaRPr lang="en-US" dirty="0">
              <a:solidFill>
                <a:srgbClr val="FFFFFF"/>
              </a:solidFill>
              <a:latin typeface="+mj-lt"/>
              <a:ea typeface="Times New Roman"/>
              <a:cs typeface="Times New Roman"/>
              <a:sym typeface="Times New Roman"/>
            </a:endParaRPr>
          </a:p>
          <a:p>
            <a:pPr marL="194310" lvl="1" algn="just"/>
            <a:r>
              <a:rPr lang="en-US" dirty="0">
                <a:solidFill>
                  <a:srgbClr val="FFFFFF"/>
                </a:solidFill>
                <a:latin typeface="+mj-lt"/>
                <a:ea typeface="Times New Roman"/>
                <a:cs typeface="Times New Roman"/>
                <a:sym typeface="Times New Roman"/>
              </a:rPr>
              <a:t>3.   Update the CNR (Case number record for</a:t>
            </a:r>
          </a:p>
          <a:p>
            <a:pPr marL="194310" lvl="1" algn="just"/>
            <a:r>
              <a:rPr lang="en-US" dirty="0">
                <a:solidFill>
                  <a:srgbClr val="FFFFFF"/>
                </a:solidFill>
                <a:latin typeface="+mj-lt"/>
                <a:ea typeface="Times New Roman"/>
                <a:cs typeface="Times New Roman"/>
                <a:sym typeface="Times New Roman"/>
              </a:rPr>
              <a:t>      Supreme Court, High Court and District &amp; </a:t>
            </a:r>
          </a:p>
          <a:p>
            <a:pPr marL="194310" lvl="1" algn="just"/>
            <a:r>
              <a:rPr lang="en-US" dirty="0">
                <a:solidFill>
                  <a:srgbClr val="FFFFFF"/>
                </a:solidFill>
                <a:latin typeface="+mj-lt"/>
                <a:ea typeface="Times New Roman"/>
                <a:cs typeface="Times New Roman"/>
                <a:sym typeface="Times New Roman"/>
              </a:rPr>
              <a:t>      Session court cases) numbers.</a:t>
            </a:r>
          </a:p>
          <a:p>
            <a:pPr marL="342900" indent="-342900" algn="l">
              <a:buFont typeface="+mj-lt"/>
              <a:buAutoNum type="arabicPeriod"/>
            </a:pPr>
            <a:endParaRPr lang="en-US" dirty="0">
              <a:solidFill>
                <a:srgbClr val="FFFFFF"/>
              </a:solidFill>
              <a:latin typeface="+mj-lt"/>
              <a:ea typeface="Times New Roman"/>
              <a:cs typeface="Times New Roman"/>
              <a:sym typeface="Times New Roman"/>
            </a:endParaRPr>
          </a:p>
          <a:p>
            <a:pPr marL="194310" lvl="1" algn="l"/>
            <a:r>
              <a:rPr lang="en-US" dirty="0">
                <a:solidFill>
                  <a:srgbClr val="FFFFFF"/>
                </a:solidFill>
                <a:latin typeface="+mj-lt"/>
                <a:ea typeface="Times New Roman"/>
                <a:cs typeface="Times New Roman"/>
                <a:sym typeface="Times New Roman"/>
              </a:rPr>
              <a:t>4.   Update the Tribunal cases Via API </a:t>
            </a:r>
          </a:p>
          <a:p>
            <a:pPr marL="194310" lvl="1" algn="l"/>
            <a:endParaRPr lang="en-US" dirty="0">
              <a:solidFill>
                <a:srgbClr val="FFFFFF"/>
              </a:solidFill>
              <a:latin typeface="+mj-lt"/>
              <a:ea typeface="Times New Roman"/>
              <a:cs typeface="Times New Roman"/>
              <a:sym typeface="Times New Roman"/>
            </a:endParaRPr>
          </a:p>
          <a:p>
            <a:pPr marL="194310" lvl="1" algn="l"/>
            <a:r>
              <a:rPr lang="en-US" dirty="0">
                <a:solidFill>
                  <a:srgbClr val="FFFFFF"/>
                </a:solidFill>
                <a:latin typeface="+mj-lt"/>
                <a:ea typeface="Times New Roman"/>
                <a:cs typeface="Times New Roman"/>
                <a:sym typeface="Times New Roman"/>
              </a:rPr>
              <a:t>5.   Transfer of case (One user account  to </a:t>
            </a:r>
          </a:p>
          <a:p>
            <a:pPr marL="194310" lvl="1" algn="l"/>
            <a:r>
              <a:rPr lang="en-US" dirty="0">
                <a:solidFill>
                  <a:srgbClr val="FFFFFF"/>
                </a:solidFill>
                <a:latin typeface="+mj-lt"/>
                <a:ea typeface="Times New Roman"/>
                <a:cs typeface="Times New Roman"/>
                <a:sym typeface="Times New Roman"/>
              </a:rPr>
              <a:t>       other user account)</a:t>
            </a:r>
          </a:p>
          <a:p>
            <a:pPr marL="194310" lvl="1" algn="l"/>
            <a:endParaRPr lang="en-US" dirty="0">
              <a:solidFill>
                <a:srgbClr val="FFFFFF"/>
              </a:solidFill>
              <a:latin typeface="+mj-lt"/>
              <a:ea typeface="Times New Roman"/>
              <a:cs typeface="Times New Roman"/>
              <a:sym typeface="Times New Roman"/>
            </a:endParaRPr>
          </a:p>
          <a:p>
            <a:pPr marL="194310" lvl="1" algn="l"/>
            <a:r>
              <a:rPr lang="en-US" dirty="0">
                <a:solidFill>
                  <a:srgbClr val="FFFFFF"/>
                </a:solidFill>
                <a:latin typeface="+mj-lt"/>
                <a:ea typeface="Times New Roman"/>
                <a:cs typeface="Times New Roman"/>
                <a:sym typeface="Times New Roman"/>
              </a:rPr>
              <a:t>6.   Generation of 15+ reports (CNR/Tribunal</a:t>
            </a:r>
          </a:p>
          <a:p>
            <a:pPr marL="194310" lvl="1" algn="l"/>
            <a:r>
              <a:rPr lang="en-US" dirty="0">
                <a:solidFill>
                  <a:srgbClr val="FFFFFF"/>
                </a:solidFill>
                <a:latin typeface="+mj-lt"/>
                <a:ea typeface="Times New Roman"/>
                <a:cs typeface="Times New Roman"/>
                <a:sym typeface="Times New Roman"/>
              </a:rPr>
              <a:t>      Summary and MIS report)</a:t>
            </a:r>
          </a:p>
          <a:p>
            <a:pPr marL="194310" lvl="1" algn="l"/>
            <a:endParaRPr lang="en-US" dirty="0">
              <a:solidFill>
                <a:srgbClr val="FFFFFF"/>
              </a:solidFill>
              <a:latin typeface="+mj-lt"/>
              <a:ea typeface="Times New Roman"/>
              <a:cs typeface="Times New Roman"/>
              <a:sym typeface="Times New Roman"/>
            </a:endParaRPr>
          </a:p>
          <a:p>
            <a:pPr marL="194310" lvl="1" algn="l"/>
            <a:r>
              <a:rPr lang="en-US" dirty="0">
                <a:solidFill>
                  <a:srgbClr val="FFFFFF"/>
                </a:solidFill>
                <a:latin typeface="+mj-lt"/>
                <a:ea typeface="Times New Roman"/>
                <a:cs typeface="Times New Roman"/>
                <a:sym typeface="Times New Roman"/>
              </a:rPr>
              <a:t>7.   Use of advance search to generate</a:t>
            </a:r>
          </a:p>
          <a:p>
            <a:pPr marL="194310" lvl="1" algn="l"/>
            <a:r>
              <a:rPr lang="en-US" dirty="0">
                <a:solidFill>
                  <a:srgbClr val="FFFFFF"/>
                </a:solidFill>
                <a:latin typeface="+mj-lt"/>
                <a:ea typeface="Times New Roman"/>
                <a:cs typeface="Times New Roman"/>
                <a:sym typeface="Times New Roman"/>
              </a:rPr>
              <a:t>      customized reports.</a:t>
            </a:r>
          </a:p>
          <a:p>
            <a:pPr marL="194310" lvl="1" algn="l"/>
            <a:endParaRPr lang="en-US" dirty="0">
              <a:solidFill>
                <a:srgbClr val="FFFFFF"/>
              </a:solidFill>
              <a:latin typeface="+mj-lt"/>
              <a:ea typeface="Times New Roman"/>
              <a:cs typeface="Times New Roman"/>
              <a:sym typeface="Times New Roman"/>
            </a:endParaRPr>
          </a:p>
          <a:p>
            <a:pPr marL="194310" lvl="1" algn="l"/>
            <a:r>
              <a:rPr lang="en-US" dirty="0">
                <a:solidFill>
                  <a:srgbClr val="FFFFFF"/>
                </a:solidFill>
                <a:latin typeface="+mj-lt"/>
                <a:ea typeface="Times New Roman"/>
                <a:cs typeface="Times New Roman"/>
                <a:sym typeface="Times New Roman"/>
              </a:rPr>
              <a:t>8. Entry of Arbitration, AMRCD &amp; AMRD cases.</a:t>
            </a:r>
          </a:p>
          <a:p>
            <a:pPr marL="194310" lvl="1" algn="l">
              <a:lnSpc>
                <a:spcPts val="2160"/>
              </a:lnSpc>
            </a:pPr>
            <a:endParaRPr lang="en-US" sz="1800" dirty="0">
              <a:solidFill>
                <a:srgbClr val="FFFFFF"/>
              </a:solidFill>
              <a:latin typeface="+mj-lt"/>
              <a:ea typeface="Times New Roman"/>
              <a:cs typeface="Times New Roman"/>
              <a:sym typeface="Times New Roman"/>
            </a:endParaRPr>
          </a:p>
          <a:p>
            <a:pPr marL="194310" lvl="1" algn="l">
              <a:lnSpc>
                <a:spcPts val="2160"/>
              </a:lnSpc>
            </a:pPr>
            <a:endParaRPr lang="en-US" sz="180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600200"/>
            <a:ext cx="9753600" cy="5541289"/>
            <a:chOff x="0" y="0"/>
            <a:chExt cx="4541137" cy="2112487"/>
          </a:xfrm>
        </p:grpSpPr>
        <p:sp>
          <p:nvSpPr>
            <p:cNvPr id="3" name="Freeform 3"/>
            <p:cNvSpPr/>
            <p:nvPr/>
          </p:nvSpPr>
          <p:spPr>
            <a:xfrm>
              <a:off x="0" y="0"/>
              <a:ext cx="4541137" cy="2112487"/>
            </a:xfrm>
            <a:custGeom>
              <a:avLst/>
              <a:gdLst/>
              <a:ahLst/>
              <a:cxnLst/>
              <a:rect l="l" t="t" r="r" b="b"/>
              <a:pathLst>
                <a:path w="4541137" h="2112487">
                  <a:moveTo>
                    <a:pt x="0" y="0"/>
                  </a:moveTo>
                  <a:lnTo>
                    <a:pt x="4541137" y="0"/>
                  </a:lnTo>
                  <a:lnTo>
                    <a:pt x="4541137" y="2112487"/>
                  </a:lnTo>
                  <a:lnTo>
                    <a:pt x="0" y="2112487"/>
                  </a:lnTo>
                  <a:close/>
                </a:path>
              </a:pathLst>
            </a:custGeom>
            <a:solidFill>
              <a:srgbClr val="643623"/>
            </a:solidFill>
          </p:spPr>
        </p:sp>
        <p:sp>
          <p:nvSpPr>
            <p:cNvPr id="4" name="TextBox 4"/>
            <p:cNvSpPr txBox="1"/>
            <p:nvPr/>
          </p:nvSpPr>
          <p:spPr>
            <a:xfrm>
              <a:off x="0" y="-28575"/>
              <a:ext cx="4541137" cy="2141062"/>
            </a:xfrm>
            <a:prstGeom prst="rect">
              <a:avLst/>
            </a:prstGeom>
          </p:spPr>
          <p:txBody>
            <a:bodyPr lIns="53235" tIns="53235" rIns="53235" bIns="53235" rtlCol="0" anchor="ctr"/>
            <a:lstStyle/>
            <a:p>
              <a:pPr algn="ctr">
                <a:lnSpc>
                  <a:spcPts val="1960"/>
                </a:lnSpc>
                <a:spcBef>
                  <a:spcPct val="0"/>
                </a:spcBef>
              </a:pPr>
              <a:endParaRPr/>
            </a:p>
          </p:txBody>
        </p:sp>
      </p:grpSp>
      <p:grpSp>
        <p:nvGrpSpPr>
          <p:cNvPr id="5" name="Group 5"/>
          <p:cNvGrpSpPr/>
          <p:nvPr/>
        </p:nvGrpSpPr>
        <p:grpSpPr>
          <a:xfrm>
            <a:off x="0" y="4833863"/>
            <a:ext cx="9753600" cy="2077686"/>
            <a:chOff x="0" y="0"/>
            <a:chExt cx="4541137" cy="950995"/>
          </a:xfrm>
        </p:grpSpPr>
        <p:sp>
          <p:nvSpPr>
            <p:cNvPr id="6" name="Freeform 6"/>
            <p:cNvSpPr/>
            <p:nvPr/>
          </p:nvSpPr>
          <p:spPr>
            <a:xfrm>
              <a:off x="0" y="0"/>
              <a:ext cx="4541137" cy="950995"/>
            </a:xfrm>
            <a:custGeom>
              <a:avLst/>
              <a:gdLst/>
              <a:ahLst/>
              <a:cxnLst/>
              <a:rect l="l" t="t" r="r" b="b"/>
              <a:pathLst>
                <a:path w="4541137" h="950995">
                  <a:moveTo>
                    <a:pt x="0" y="0"/>
                  </a:moveTo>
                  <a:lnTo>
                    <a:pt x="4541137" y="0"/>
                  </a:lnTo>
                  <a:lnTo>
                    <a:pt x="4541137" y="950995"/>
                  </a:lnTo>
                  <a:lnTo>
                    <a:pt x="0" y="950995"/>
                  </a:lnTo>
                  <a:close/>
                </a:path>
              </a:pathLst>
            </a:custGeom>
            <a:solidFill>
              <a:srgbClr val="643623"/>
            </a:solidFill>
          </p:spPr>
        </p:sp>
        <p:sp>
          <p:nvSpPr>
            <p:cNvPr id="7" name="TextBox 7"/>
            <p:cNvSpPr txBox="1"/>
            <p:nvPr/>
          </p:nvSpPr>
          <p:spPr>
            <a:xfrm>
              <a:off x="0" y="-28575"/>
              <a:ext cx="4541137" cy="979570"/>
            </a:xfrm>
            <a:prstGeom prst="rect">
              <a:avLst/>
            </a:prstGeom>
          </p:spPr>
          <p:txBody>
            <a:bodyPr lIns="53235" tIns="53235" rIns="53235" bIns="53235" rtlCol="0" anchor="ctr"/>
            <a:lstStyle/>
            <a:p>
              <a:pPr algn="ctr">
                <a:lnSpc>
                  <a:spcPts val="1960"/>
                </a:lnSpc>
                <a:spcBef>
                  <a:spcPct val="0"/>
                </a:spcBef>
              </a:pPr>
              <a:endParaRPr/>
            </a:p>
          </p:txBody>
        </p:sp>
      </p:grpSp>
      <p:sp>
        <p:nvSpPr>
          <p:cNvPr id="8" name="Freeform 8"/>
          <p:cNvSpPr/>
          <p:nvPr/>
        </p:nvSpPr>
        <p:spPr>
          <a:xfrm>
            <a:off x="0" y="-91612"/>
            <a:ext cx="2335174" cy="2335174"/>
          </a:xfrm>
          <a:custGeom>
            <a:avLst/>
            <a:gdLst/>
            <a:ahLst/>
            <a:cxnLst/>
            <a:rect l="l" t="t" r="r" b="b"/>
            <a:pathLst>
              <a:path w="2335174" h="2335174">
                <a:moveTo>
                  <a:pt x="0" y="0"/>
                </a:moveTo>
                <a:lnTo>
                  <a:pt x="2335174" y="0"/>
                </a:lnTo>
                <a:lnTo>
                  <a:pt x="2335174" y="2335175"/>
                </a:lnTo>
                <a:lnTo>
                  <a:pt x="0" y="2335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422238" y="535871"/>
            <a:ext cx="6322920" cy="876300"/>
          </a:xfrm>
          <a:prstGeom prst="rect">
            <a:avLst/>
          </a:prstGeom>
        </p:spPr>
        <p:txBody>
          <a:bodyPr lIns="0" tIns="0" rIns="0" bIns="0" rtlCol="0" anchor="t">
            <a:spAutoFit/>
          </a:bodyPr>
          <a:lstStyle/>
          <a:p>
            <a:pPr algn="ctr">
              <a:lnSpc>
                <a:spcPts val="6939"/>
              </a:lnSpc>
            </a:pPr>
            <a:r>
              <a:rPr lang="en-US" sz="5783">
                <a:solidFill>
                  <a:srgbClr val="000000"/>
                </a:solidFill>
                <a:latin typeface="Anton"/>
                <a:ea typeface="Anton"/>
                <a:cs typeface="Anton"/>
                <a:sym typeface="Anton"/>
              </a:rPr>
              <a:t>MIS REPORTS</a:t>
            </a:r>
          </a:p>
        </p:txBody>
      </p:sp>
      <p:sp>
        <p:nvSpPr>
          <p:cNvPr id="10" name="TextBox 10"/>
          <p:cNvSpPr txBox="1"/>
          <p:nvPr/>
        </p:nvSpPr>
        <p:spPr>
          <a:xfrm>
            <a:off x="228600" y="2217403"/>
            <a:ext cx="8195656" cy="4231928"/>
          </a:xfrm>
          <a:prstGeom prst="rect">
            <a:avLst/>
          </a:prstGeom>
        </p:spPr>
        <p:txBody>
          <a:bodyPr lIns="0" tIns="0" rIns="0" bIns="0" rtlCol="0" anchor="t">
            <a:spAutoFit/>
          </a:bodyPr>
          <a:lstStyle/>
          <a:p>
            <a:pPr marL="457200" indent="-457200" algn="just">
              <a:lnSpc>
                <a:spcPts val="2225"/>
              </a:lnSpc>
              <a:buAutoNum type="arabicPeriod"/>
            </a:pPr>
            <a:r>
              <a:rPr lang="en-US" dirty="0">
                <a:solidFill>
                  <a:srgbClr val="FFFFFF"/>
                </a:solidFill>
                <a:ea typeface="Times New Roman"/>
                <a:cs typeface="Times New Roman"/>
                <a:sym typeface="Times New Roman"/>
              </a:rPr>
              <a:t>Status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Case Category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Advocate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Court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Periodic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Exception cases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Financial Implication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User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Member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Contempt/NDOH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Last login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Department wise report</a:t>
            </a:r>
          </a:p>
          <a:p>
            <a:pPr marL="457200" indent="-457200" algn="just">
              <a:lnSpc>
                <a:spcPts val="2225"/>
              </a:lnSpc>
              <a:buAutoNum type="arabicPeriod"/>
            </a:pPr>
            <a:r>
              <a:rPr lang="en-US" dirty="0">
                <a:solidFill>
                  <a:srgbClr val="FFFFFF"/>
                </a:solidFill>
                <a:ea typeface="Times New Roman"/>
                <a:cs typeface="Times New Roman"/>
                <a:sym typeface="Times New Roman"/>
              </a:rPr>
              <a:t>Total cases report</a:t>
            </a:r>
          </a:p>
          <a:p>
            <a:pPr marL="457200" indent="-457200" algn="just">
              <a:lnSpc>
                <a:spcPts val="2225"/>
              </a:lnSpc>
              <a:buAutoNum type="arabicPeriod"/>
            </a:pPr>
            <a:r>
              <a:rPr lang="en-US" dirty="0">
                <a:solidFill>
                  <a:srgbClr val="FFFFFF"/>
                </a:solidFill>
                <a:ea typeface="Times New Roman"/>
                <a:cs typeface="Times New Roman"/>
                <a:sym typeface="Times New Roman"/>
              </a:rPr>
              <a:t>Monthly report</a:t>
            </a:r>
          </a:p>
          <a:p>
            <a:pPr marL="457200" indent="-457200" algn="just">
              <a:lnSpc>
                <a:spcPts val="2225"/>
              </a:lnSpc>
              <a:buAutoNum type="arabicPeriod"/>
            </a:pPr>
            <a:r>
              <a:rPr lang="en-US" dirty="0">
                <a:solidFill>
                  <a:srgbClr val="FFFFFF"/>
                </a:solidFill>
                <a:ea typeface="Times New Roman"/>
                <a:cs typeface="Times New Roman"/>
                <a:sym typeface="Times New Roman"/>
              </a:rPr>
              <a:t>Important case wise report</a:t>
            </a:r>
          </a:p>
        </p:txBody>
      </p:sp>
      <p:pic>
        <p:nvPicPr>
          <p:cNvPr id="16" name="Picture 15">
            <a:extLst>
              <a:ext uri="{FF2B5EF4-FFF2-40B4-BE49-F238E27FC236}">
                <a16:creationId xmlns:a16="http://schemas.microsoft.com/office/drawing/2014/main" id="{BA9D9281-7A12-FC08-B9BA-5DD71B1C11DE}"/>
              </a:ext>
            </a:extLst>
          </p:cNvPr>
          <p:cNvPicPr>
            <a:picLocks noChangeAspect="1"/>
          </p:cNvPicPr>
          <p:nvPr/>
        </p:nvPicPr>
        <p:blipFill>
          <a:blip r:embed="rId4">
            <a:duotone>
              <a:prstClr val="black"/>
              <a:srgbClr val="D9C3A5">
                <a:tint val="50000"/>
                <a:satMod val="180000"/>
              </a:srgbClr>
            </a:duotone>
          </a:blip>
          <a:stretch>
            <a:fillRect/>
          </a:stretch>
        </p:blipFill>
        <p:spPr>
          <a:xfrm>
            <a:off x="6172200" y="1661834"/>
            <a:ext cx="3429000" cy="53121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extBox 2"/>
          <p:cNvSpPr txBox="1"/>
          <p:nvPr/>
        </p:nvSpPr>
        <p:spPr>
          <a:xfrm>
            <a:off x="1374263" y="1611931"/>
            <a:ext cx="4459437" cy="4091338"/>
          </a:xfrm>
          <a:prstGeom prst="rect">
            <a:avLst/>
          </a:prstGeom>
        </p:spPr>
        <p:txBody>
          <a:bodyPr lIns="0" tIns="0" rIns="0" bIns="0" rtlCol="0" anchor="t">
            <a:spAutoFit/>
          </a:bodyPr>
          <a:lstStyle/>
          <a:p>
            <a:pPr algn="ctr">
              <a:lnSpc>
                <a:spcPts val="16199"/>
              </a:lnSpc>
            </a:pPr>
            <a:r>
              <a:rPr lang="en-US" sz="13499" dirty="0">
                <a:solidFill>
                  <a:srgbClr val="000000"/>
                </a:solidFill>
                <a:latin typeface="Anton"/>
                <a:ea typeface="Anton"/>
                <a:cs typeface="Anton"/>
                <a:sym typeface="Anton"/>
              </a:rPr>
              <a:t>THANK YOU</a:t>
            </a:r>
          </a:p>
        </p:txBody>
      </p:sp>
      <p:sp>
        <p:nvSpPr>
          <p:cNvPr id="3" name="Freeform 3"/>
          <p:cNvSpPr/>
          <p:nvPr/>
        </p:nvSpPr>
        <p:spPr>
          <a:xfrm>
            <a:off x="5833700" y="-289461"/>
            <a:ext cx="4362952" cy="4371047"/>
          </a:xfrm>
          <a:custGeom>
            <a:avLst/>
            <a:gdLst/>
            <a:ahLst/>
            <a:cxnLst/>
            <a:rect l="l" t="t" r="r" b="b"/>
            <a:pathLst>
              <a:path w="4362952" h="4371047">
                <a:moveTo>
                  <a:pt x="0" y="0"/>
                </a:moveTo>
                <a:lnTo>
                  <a:pt x="4362952" y="0"/>
                </a:lnTo>
                <a:lnTo>
                  <a:pt x="4362952" y="4371047"/>
                </a:lnTo>
                <a:lnTo>
                  <a:pt x="0" y="4371047"/>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4053939" y="1478316"/>
            <a:ext cx="6142713" cy="6142713"/>
          </a:xfrm>
          <a:custGeom>
            <a:avLst/>
            <a:gdLst/>
            <a:ahLst/>
            <a:cxnLst/>
            <a:rect l="l" t="t" r="r" b="b"/>
            <a:pathLst>
              <a:path w="6142713" h="6142713">
                <a:moveTo>
                  <a:pt x="6142713" y="6142713"/>
                </a:moveTo>
                <a:lnTo>
                  <a:pt x="0" y="6142713"/>
                </a:lnTo>
                <a:lnTo>
                  <a:pt x="0" y="0"/>
                </a:lnTo>
                <a:lnTo>
                  <a:pt x="6142713" y="0"/>
                </a:lnTo>
                <a:lnTo>
                  <a:pt x="6142713" y="6142713"/>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766</Words>
  <Application>Microsoft Office PowerPoint</Application>
  <PresentationFormat>Custom</PresentationFormat>
  <Paragraphs>135</Paragraphs>
  <Slides>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8" baseType="lpstr">
      <vt:lpstr>Arial</vt:lpstr>
      <vt:lpstr>Anton</vt:lpstr>
      <vt:lpstr>Vidaloka</vt:lpstr>
      <vt:lpstr>Canva Sans Bold</vt:lpstr>
      <vt:lpstr>Canva Sans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Brown Professional  Legal Right Presentation</dc:title>
  <dc:creator>himanshu saraswat</dc:creator>
  <cp:lastModifiedBy>himanshu saraswat</cp:lastModifiedBy>
  <cp:revision>60</cp:revision>
  <cp:lastPrinted>2025-05-06T11:13:33Z</cp:lastPrinted>
  <dcterms:created xsi:type="dcterms:W3CDTF">2006-08-16T00:00:00Z</dcterms:created>
  <dcterms:modified xsi:type="dcterms:W3CDTF">2025-09-30T05:55:09Z</dcterms:modified>
  <dc:identifier>DAGmpqyWbLc</dc:identifier>
</cp:coreProperties>
</file>