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256" r:id="rId3"/>
    <p:sldId id="260" r:id="rId4"/>
    <p:sldId id="259" r:id="rId5"/>
    <p:sldId id="257"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p:scale>
          <a:sx n="76" d="100"/>
          <a:sy n="76" d="100"/>
        </p:scale>
        <p:origin x="854"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7/10/2022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7/10/2022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7/10/2022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7/10/2022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7/10/2022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7/10/2022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7/10/2022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7/10/2022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7/10/2022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7/10/2022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7/10/2022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7/10/2022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7/10/2022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7/10/2022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7/10/2022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7/10/2022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7/10/2022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7/10/2022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47924" y="2068529"/>
            <a:ext cx="7362825" cy="638175"/>
          </a:xfrm>
        </p:spPr>
        <p:txBody>
          <a:bodyPr/>
          <a:lstStyle/>
          <a:p>
            <a:pPr algn="ctr"/>
            <a:r>
              <a:rPr lang="en-US" sz="2800" dirty="0">
                <a:solidFill>
                  <a:schemeClr val="bg2">
                    <a:lumMod val="75000"/>
                  </a:schemeClr>
                </a:solidFill>
                <a:latin typeface="Arial" panose="020B0604020202020204" pitchFamily="34" charset="0"/>
                <a:cs typeface="Arial" panose="020B0604020202020204" pitchFamily="34" charset="0"/>
              </a:rPr>
              <a:t>USER MANUAL</a:t>
            </a:r>
            <a:br>
              <a:rPr lang="en-US" sz="2800" dirty="0">
                <a:solidFill>
                  <a:schemeClr val="bg2">
                    <a:lumMod val="75000"/>
                  </a:schemeClr>
                </a:solidFill>
                <a:latin typeface="Arial" panose="020B0604020202020204" pitchFamily="34" charset="0"/>
                <a:cs typeface="Arial" panose="020B0604020202020204" pitchFamily="34" charset="0"/>
              </a:rPr>
            </a:br>
            <a:r>
              <a:rPr lang="en-US" sz="2800" dirty="0">
                <a:solidFill>
                  <a:schemeClr val="bg2">
                    <a:lumMod val="75000"/>
                  </a:schemeClr>
                </a:solidFill>
                <a:latin typeface="Arial" panose="020B0604020202020204" pitchFamily="34" charset="0"/>
                <a:cs typeface="Arial" panose="020B0604020202020204" pitchFamily="34" charset="0"/>
              </a:rPr>
              <a:t>https://limbs.gov.in </a:t>
            </a:r>
            <a:endParaRPr lang="en-IN" sz="2800" dirty="0">
              <a:solidFill>
                <a:schemeClr val="bg2">
                  <a:lumMod val="75000"/>
                </a:schemeClr>
              </a:solidFill>
              <a:latin typeface="Arial" panose="020B0604020202020204" pitchFamily="34" charset="0"/>
              <a:cs typeface="Arial" panose="020B0604020202020204" pitchFamily="34" charset="0"/>
            </a:endParaRPr>
          </a:p>
        </p:txBody>
      </p:sp>
      <p:sp>
        <p:nvSpPr>
          <p:cNvPr id="7" name="Rectangle 6"/>
          <p:cNvSpPr/>
          <p:nvPr/>
        </p:nvSpPr>
        <p:spPr>
          <a:xfrm>
            <a:off x="5781675" y="1495424"/>
            <a:ext cx="5915024" cy="1146211"/>
          </a:xfrm>
          <a:prstGeom prst="rect">
            <a:avLst/>
          </a:prstGeom>
        </p:spPr>
        <p:txBody>
          <a:bodyPr wrap="square">
            <a:spAutoFit/>
          </a:bodyPr>
          <a:lstStyle/>
          <a:p>
            <a:pPr lvl="0">
              <a:lnSpc>
                <a:spcPct val="107000"/>
              </a:lnSpc>
              <a:spcAft>
                <a:spcPts val="0"/>
              </a:spcAft>
            </a:pPr>
            <a:endParaRPr lang="en-IN" sz="1600" dirty="0">
              <a:solidFill>
                <a:schemeClr val="bg2">
                  <a:lumMod val="75000"/>
                </a:schemeClr>
              </a:solidFill>
              <a:latin typeface="Arial" panose="020B060402020202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endParaRPr lang="en-IN" sz="1600" dirty="0">
              <a:solidFill>
                <a:schemeClr val="bg2">
                  <a:lumMod val="75000"/>
                </a:schemeClr>
              </a:solidFill>
              <a:latin typeface="Arial" panose="020B060402020202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endParaRPr lang="en-IN" sz="1600" dirty="0">
              <a:solidFill>
                <a:schemeClr val="bg2">
                  <a:lumMod val="75000"/>
                </a:schemeClr>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endParaRPr lang="en-IN" sz="1600" dirty="0">
              <a:solidFill>
                <a:schemeClr val="bg2">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72826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4099" y="638173"/>
            <a:ext cx="7362825" cy="638175"/>
          </a:xfrm>
        </p:spPr>
        <p:txBody>
          <a:bodyPr/>
          <a:lstStyle/>
          <a:p>
            <a:pPr algn="ctr"/>
            <a:r>
              <a:rPr lang="en-IN" sz="2000" b="1" dirty="0">
                <a:solidFill>
                  <a:schemeClr val="bg2">
                    <a:lumMod val="75000"/>
                  </a:schemeClr>
                </a:solidFill>
                <a:latin typeface="Arial" panose="020B0604020202020204" pitchFamily="34" charset="0"/>
                <a:cs typeface="Arial" panose="020B0604020202020204" pitchFamily="34" charset="0"/>
              </a:rPr>
              <a:t>STATUS FOR DISPOSED OF CASES </a:t>
            </a:r>
            <a:br>
              <a:rPr lang="en-IN" sz="2000" b="1" dirty="0">
                <a:solidFill>
                  <a:schemeClr val="bg2">
                    <a:lumMod val="75000"/>
                  </a:schemeClr>
                </a:solidFill>
                <a:latin typeface="Arial" panose="020B0604020202020204" pitchFamily="34" charset="0"/>
                <a:cs typeface="Arial" panose="020B0604020202020204" pitchFamily="34" charset="0"/>
              </a:rPr>
            </a:br>
            <a:endParaRPr lang="en-IN" sz="1600" b="1" dirty="0">
              <a:solidFill>
                <a:schemeClr val="bg2">
                  <a:lumMod val="75000"/>
                </a:schemeClr>
              </a:solidFill>
              <a:latin typeface="Arial" panose="020B0604020202020204" pitchFamily="34" charset="0"/>
              <a:cs typeface="Arial" panose="020B0604020202020204" pitchFamily="34" charset="0"/>
            </a:endParaRPr>
          </a:p>
        </p:txBody>
      </p:sp>
      <p:sp>
        <p:nvSpPr>
          <p:cNvPr id="4" name="Rectangle 3"/>
          <p:cNvSpPr/>
          <p:nvPr/>
        </p:nvSpPr>
        <p:spPr>
          <a:xfrm>
            <a:off x="5467350" y="2876550"/>
            <a:ext cx="6210301" cy="1815882"/>
          </a:xfrm>
          <a:prstGeom prst="rect">
            <a:avLst/>
          </a:prstGeom>
        </p:spPr>
        <p:txBody>
          <a:bodyPr wrap="square">
            <a:spAutoFit/>
          </a:bodyPr>
          <a:lstStyle/>
          <a:p>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a:p>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a:srcRect l="22800" t="10436" r="24916" b="19627"/>
          <a:stretch/>
        </p:blipFill>
        <p:spPr>
          <a:xfrm>
            <a:off x="514349" y="1409402"/>
            <a:ext cx="4638676" cy="4962526"/>
          </a:xfrm>
          <a:prstGeom prst="rect">
            <a:avLst/>
          </a:prstGeom>
        </p:spPr>
      </p:pic>
      <p:sp>
        <p:nvSpPr>
          <p:cNvPr id="6" name="Rectangle 5"/>
          <p:cNvSpPr/>
          <p:nvPr/>
        </p:nvSpPr>
        <p:spPr>
          <a:xfrm>
            <a:off x="5153025" y="1425028"/>
            <a:ext cx="5638800" cy="3293209"/>
          </a:xfrm>
          <a:prstGeom prst="rect">
            <a:avLst/>
          </a:prstGeom>
        </p:spPr>
        <p:txBody>
          <a:bodyPr wrap="square">
            <a:spAutoFit/>
          </a:bodyPr>
          <a:lstStyle/>
          <a:p>
            <a:r>
              <a:rPr lang="en-US" sz="1600" dirty="0">
                <a:solidFill>
                  <a:schemeClr val="bg2">
                    <a:lumMod val="75000"/>
                  </a:schemeClr>
                </a:solidFill>
                <a:latin typeface="Arial" panose="020B0604020202020204" pitchFamily="34" charset="0"/>
                <a:cs typeface="Arial" panose="020B0604020202020204" pitchFamily="34" charset="0"/>
              </a:rPr>
              <a:t>Select Litigation -&gt; Decided/Pronounced -&gt; and then select Decided-Won/Lost/With Direction/ Dismissed. Then provide a judgement date and click on the Save button. </a:t>
            </a:r>
          </a:p>
          <a:p>
            <a:endParaRPr lang="en-US" sz="1600" dirty="0">
              <a:solidFill>
                <a:schemeClr val="bg2">
                  <a:lumMod val="75000"/>
                </a:schemeClr>
              </a:solidFill>
              <a:latin typeface="Arial" panose="020B0604020202020204" pitchFamily="34" charset="0"/>
              <a:cs typeface="Arial" panose="020B0604020202020204" pitchFamily="34" charset="0"/>
            </a:endParaRPr>
          </a:p>
          <a:p>
            <a:r>
              <a:rPr lang="en-US" sz="1600" dirty="0">
                <a:solidFill>
                  <a:schemeClr val="bg2">
                    <a:lumMod val="75000"/>
                  </a:schemeClr>
                </a:solidFill>
                <a:latin typeface="Arial" panose="020B0604020202020204" pitchFamily="34" charset="0"/>
                <a:cs typeface="Arial" panose="020B0604020202020204" pitchFamily="34" charset="0"/>
              </a:rPr>
              <a:t>Select Post Litigation-&gt; Disposed of -&gt;Closed for </a:t>
            </a:r>
            <a:r>
              <a:rPr lang="en-US" sz="1600" dirty="0" err="1">
                <a:solidFill>
                  <a:schemeClr val="bg2">
                    <a:lumMod val="75000"/>
                  </a:schemeClr>
                </a:solidFill>
                <a:latin typeface="Arial" panose="020B0604020202020204" pitchFamily="34" charset="0"/>
                <a:cs typeface="Arial" panose="020B0604020202020204" pitchFamily="34" charset="0"/>
              </a:rPr>
              <a:t>Archieve</a:t>
            </a:r>
            <a:r>
              <a:rPr lang="en-US" sz="1600" dirty="0">
                <a:solidFill>
                  <a:schemeClr val="bg2">
                    <a:lumMod val="75000"/>
                  </a:schemeClr>
                </a:solidFill>
                <a:latin typeface="Arial" panose="020B0604020202020204" pitchFamily="34" charset="0"/>
                <a:cs typeface="Arial" panose="020B0604020202020204" pitchFamily="34" charset="0"/>
              </a:rPr>
              <a:t> and click on the save button</a:t>
            </a:r>
          </a:p>
          <a:p>
            <a:endParaRPr lang="en-US" sz="1600" dirty="0">
              <a:solidFill>
                <a:schemeClr val="bg2">
                  <a:lumMod val="75000"/>
                </a:schemeClr>
              </a:solidFill>
              <a:latin typeface="Arial" panose="020B0604020202020204" pitchFamily="34" charset="0"/>
              <a:cs typeface="Arial" panose="020B0604020202020204" pitchFamily="34" charset="0"/>
            </a:endParaRPr>
          </a:p>
          <a:p>
            <a:r>
              <a:rPr lang="en-US" sz="1600" dirty="0">
                <a:solidFill>
                  <a:schemeClr val="bg2">
                    <a:lumMod val="75000"/>
                  </a:schemeClr>
                </a:solidFill>
                <a:latin typeface="Arial" panose="020B0604020202020204" pitchFamily="34" charset="0"/>
                <a:cs typeface="Arial" panose="020B0604020202020204" pitchFamily="34" charset="0"/>
              </a:rPr>
              <a:t>The case will automatically move from live cases list (Compliance) entry to Disposed of cases list under My court cases</a:t>
            </a:r>
          </a:p>
          <a:p>
            <a:endParaRPr lang="en-US" sz="1600" dirty="0">
              <a:solidFill>
                <a:schemeClr val="bg2">
                  <a:lumMod val="75000"/>
                </a:schemeClr>
              </a:solidFill>
              <a:latin typeface="Arial" panose="020B0604020202020204" pitchFamily="34" charset="0"/>
              <a:cs typeface="Arial" panose="020B0604020202020204" pitchFamily="34" charset="0"/>
            </a:endParaRPr>
          </a:p>
          <a:p>
            <a:endParaRPr lang="en-US" sz="1600" dirty="0">
              <a:solidFill>
                <a:schemeClr val="bg2">
                  <a:lumMod val="75000"/>
                </a:schemeClr>
              </a:solidFill>
              <a:latin typeface="Arial" panose="020B0604020202020204" pitchFamily="34" charset="0"/>
              <a:cs typeface="Arial" panose="020B0604020202020204" pitchFamily="34" charset="0"/>
            </a:endParaRPr>
          </a:p>
          <a:p>
            <a:endParaRPr lang="en-IN" sz="1600" dirty="0">
              <a:solidFill>
                <a:schemeClr val="bg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661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6474" y="1028698"/>
            <a:ext cx="7362825" cy="638175"/>
          </a:xfrm>
        </p:spPr>
        <p:txBody>
          <a:bodyPr/>
          <a:lstStyle/>
          <a:p>
            <a:pPr algn="ctr"/>
            <a:r>
              <a:rPr lang="en-IN" sz="2000" b="1" dirty="0">
                <a:solidFill>
                  <a:schemeClr val="bg2">
                    <a:lumMod val="75000"/>
                  </a:schemeClr>
                </a:solidFill>
                <a:latin typeface="Arial" panose="020B0604020202020204" pitchFamily="34" charset="0"/>
                <a:cs typeface="Arial" panose="020B0604020202020204" pitchFamily="34" charset="0"/>
              </a:rPr>
              <a:t>ENTER PROCEEDINGS</a:t>
            </a:r>
            <a:br>
              <a:rPr lang="en-IN" sz="2000" b="1" dirty="0">
                <a:solidFill>
                  <a:schemeClr val="bg2">
                    <a:lumMod val="75000"/>
                  </a:schemeClr>
                </a:solidFill>
                <a:latin typeface="Arial" panose="020B0604020202020204" pitchFamily="34" charset="0"/>
                <a:cs typeface="Arial" panose="020B0604020202020204" pitchFamily="34" charset="0"/>
              </a:rPr>
            </a:br>
            <a:r>
              <a:rPr lang="en-US" sz="1600" dirty="0">
                <a:solidFill>
                  <a:schemeClr val="bg2">
                    <a:lumMod val="75000"/>
                  </a:schemeClr>
                </a:solidFill>
                <a:latin typeface="Arial" panose="020B0604020202020204" pitchFamily="34" charset="0"/>
                <a:cs typeface="Arial" panose="020B0604020202020204" pitchFamily="34" charset="0"/>
              </a:rPr>
              <a:t>Click on My Court Cases -&gt; Enter Proceedings to enter details of last hearing.</a:t>
            </a:r>
            <a:br>
              <a:rPr lang="en-IN" sz="1600" b="1" dirty="0">
                <a:solidFill>
                  <a:schemeClr val="bg2">
                    <a:lumMod val="75000"/>
                  </a:schemeClr>
                </a:solidFill>
                <a:latin typeface="Arial" panose="020B0604020202020204" pitchFamily="34" charset="0"/>
                <a:cs typeface="Arial" panose="020B0604020202020204" pitchFamily="34" charset="0"/>
              </a:rPr>
            </a:br>
            <a:endParaRPr lang="en-IN" sz="1600" b="1" dirty="0">
              <a:solidFill>
                <a:schemeClr val="bg2">
                  <a:lumMod val="75000"/>
                </a:schemeClr>
              </a:solidFill>
              <a:latin typeface="Arial" panose="020B0604020202020204" pitchFamily="34" charset="0"/>
              <a:cs typeface="Arial" panose="020B0604020202020204" pitchFamily="34" charset="0"/>
            </a:endParaRPr>
          </a:p>
        </p:txBody>
      </p:sp>
      <p:sp>
        <p:nvSpPr>
          <p:cNvPr id="4" name="Rectangle 3"/>
          <p:cNvSpPr/>
          <p:nvPr/>
        </p:nvSpPr>
        <p:spPr>
          <a:xfrm>
            <a:off x="5467350" y="2876550"/>
            <a:ext cx="6210301" cy="1815882"/>
          </a:xfrm>
          <a:prstGeom prst="rect">
            <a:avLst/>
          </a:prstGeom>
        </p:spPr>
        <p:txBody>
          <a:bodyPr wrap="square">
            <a:spAutoFit/>
          </a:bodyPr>
          <a:lstStyle/>
          <a:p>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a:p>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a:srcRect t="8047" b="5216"/>
          <a:stretch/>
        </p:blipFill>
        <p:spPr>
          <a:xfrm>
            <a:off x="481546" y="1581150"/>
            <a:ext cx="5681129" cy="4762500"/>
          </a:xfrm>
          <a:prstGeom prst="rect">
            <a:avLst/>
          </a:prstGeom>
        </p:spPr>
      </p:pic>
      <p:sp>
        <p:nvSpPr>
          <p:cNvPr id="7" name="Rectangle 6"/>
          <p:cNvSpPr/>
          <p:nvPr/>
        </p:nvSpPr>
        <p:spPr>
          <a:xfrm>
            <a:off x="6162675" y="2876550"/>
            <a:ext cx="6096000" cy="1631216"/>
          </a:xfrm>
          <a:prstGeom prst="rect">
            <a:avLst/>
          </a:prstGeom>
        </p:spPr>
        <p:txBody>
          <a:bodyPr>
            <a:spAutoFit/>
          </a:bodyPr>
          <a:lstStyle/>
          <a:p>
            <a:r>
              <a:rPr lang="en-US" sz="1600" dirty="0">
                <a:solidFill>
                  <a:schemeClr val="bg2">
                    <a:lumMod val="75000"/>
                  </a:schemeClr>
                </a:solidFill>
                <a:latin typeface="Arial" panose="020B0604020202020204" pitchFamily="34" charset="0"/>
                <a:cs typeface="Arial" panose="020B0604020202020204" pitchFamily="34" charset="0"/>
              </a:rPr>
              <a:t>Click on Proceed button of the particular case in which</a:t>
            </a:r>
          </a:p>
          <a:p>
            <a:r>
              <a:rPr lang="en-US" sz="1600" dirty="0">
                <a:solidFill>
                  <a:schemeClr val="bg2">
                    <a:lumMod val="75000"/>
                  </a:schemeClr>
                </a:solidFill>
                <a:latin typeface="Arial" panose="020B0604020202020204" pitchFamily="34" charset="0"/>
                <a:cs typeface="Arial" panose="020B0604020202020204" pitchFamily="34" charset="0"/>
              </a:rPr>
              <a:t>last hearing details is to be entered.</a:t>
            </a:r>
            <a:endParaRPr lang="en-IN" sz="1600" dirty="0">
              <a:solidFill>
                <a:schemeClr val="bg2">
                  <a:lumMod val="75000"/>
                </a:schemeClr>
              </a:solidFill>
              <a:latin typeface="Arial" panose="020B0604020202020204" pitchFamily="34" charset="0"/>
              <a:cs typeface="Arial" panose="020B0604020202020204" pitchFamily="34" charset="0"/>
            </a:endParaRPr>
          </a:p>
          <a:p>
            <a:endParaRPr lang="en-US" sz="1600" dirty="0">
              <a:solidFill>
                <a:schemeClr val="bg2">
                  <a:lumMod val="75000"/>
                </a:schemeClr>
              </a:solidFill>
              <a:latin typeface="Arial" panose="020B0604020202020204" pitchFamily="34" charset="0"/>
              <a:cs typeface="Arial" panose="020B0604020202020204" pitchFamily="34" charset="0"/>
            </a:endParaRPr>
          </a:p>
          <a:p>
            <a:endParaRPr lang="en-US" sz="1600" dirty="0">
              <a:solidFill>
                <a:schemeClr val="bg2">
                  <a:lumMod val="75000"/>
                </a:schemeClr>
              </a:solidFill>
              <a:latin typeface="Arial" panose="020B0604020202020204" pitchFamily="34" charset="0"/>
              <a:cs typeface="Arial" panose="020B0604020202020204" pitchFamily="34" charset="0"/>
            </a:endParaRPr>
          </a:p>
          <a:p>
            <a:r>
              <a:rPr lang="en-US" sz="1600" dirty="0">
                <a:solidFill>
                  <a:schemeClr val="bg2">
                    <a:lumMod val="75000"/>
                  </a:schemeClr>
                </a:solidFill>
                <a:latin typeface="Arial" panose="020B0604020202020204" pitchFamily="34" charset="0"/>
                <a:cs typeface="Arial" panose="020B0604020202020204" pitchFamily="34" charset="0"/>
              </a:rPr>
              <a:t>Enter all last hearing details and click on Submit button </a:t>
            </a:r>
          </a:p>
          <a:p>
            <a:r>
              <a:rPr lang="en-US" sz="1600" dirty="0">
                <a:solidFill>
                  <a:schemeClr val="bg2">
                    <a:lumMod val="75000"/>
                  </a:schemeClr>
                </a:solidFill>
                <a:latin typeface="Arial" panose="020B0604020202020204" pitchFamily="34" charset="0"/>
                <a:cs typeface="Arial" panose="020B0604020202020204" pitchFamily="34" charset="0"/>
              </a:rPr>
              <a:t>to save the details.</a:t>
            </a:r>
            <a:endParaRPr lang="en-IN" sz="1600" dirty="0">
              <a:solidFill>
                <a:schemeClr val="bg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4275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6474" y="1028698"/>
            <a:ext cx="7362825" cy="638175"/>
          </a:xfrm>
        </p:spPr>
        <p:txBody>
          <a:bodyPr/>
          <a:lstStyle/>
          <a:p>
            <a:pPr algn="ctr"/>
            <a:r>
              <a:rPr lang="en-IN" sz="2000" b="1" dirty="0">
                <a:solidFill>
                  <a:schemeClr val="bg2">
                    <a:lumMod val="75000"/>
                  </a:schemeClr>
                </a:solidFill>
                <a:latin typeface="Arial" panose="020B0604020202020204" pitchFamily="34" charset="0"/>
                <a:cs typeface="Arial" panose="020B0604020202020204" pitchFamily="34" charset="0"/>
              </a:rPr>
              <a:t>UPDATION</a:t>
            </a:r>
            <a:br>
              <a:rPr lang="en-IN" sz="2000" b="1" dirty="0">
                <a:solidFill>
                  <a:schemeClr val="bg2">
                    <a:lumMod val="75000"/>
                  </a:schemeClr>
                </a:solidFill>
                <a:latin typeface="Arial" panose="020B0604020202020204" pitchFamily="34" charset="0"/>
                <a:cs typeface="Arial" panose="020B0604020202020204" pitchFamily="34" charset="0"/>
              </a:rPr>
            </a:br>
            <a:r>
              <a:rPr lang="en-IN" sz="2000" b="1" dirty="0">
                <a:solidFill>
                  <a:schemeClr val="bg2">
                    <a:lumMod val="75000"/>
                  </a:schemeClr>
                </a:solidFill>
                <a:latin typeface="Arial" panose="020B0604020202020204" pitchFamily="34" charset="0"/>
                <a:cs typeface="Arial" panose="020B0604020202020204" pitchFamily="34" charset="0"/>
              </a:rPr>
              <a:t>(</a:t>
            </a:r>
            <a:r>
              <a:rPr lang="en-IN" sz="1600" b="1" dirty="0">
                <a:solidFill>
                  <a:schemeClr val="bg2">
                    <a:lumMod val="75000"/>
                  </a:schemeClr>
                </a:solidFill>
                <a:latin typeface="Arial" panose="020B0604020202020204" pitchFamily="34" charset="0"/>
                <a:cs typeface="Arial" panose="020B0604020202020204" pitchFamily="34" charset="0"/>
              </a:rPr>
              <a:t>user can update exception, CNR , Tribunal cases )</a:t>
            </a:r>
          </a:p>
        </p:txBody>
      </p:sp>
      <p:sp>
        <p:nvSpPr>
          <p:cNvPr id="4" name="Rectangle 3"/>
          <p:cNvSpPr/>
          <p:nvPr/>
        </p:nvSpPr>
        <p:spPr>
          <a:xfrm>
            <a:off x="5467350" y="2876550"/>
            <a:ext cx="6210301" cy="1815882"/>
          </a:xfrm>
          <a:prstGeom prst="rect">
            <a:avLst/>
          </a:prstGeom>
        </p:spPr>
        <p:txBody>
          <a:bodyPr wrap="square">
            <a:spAutoFit/>
          </a:bodyPr>
          <a:lstStyle/>
          <a:p>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a:p>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a:srcRect t="18017" b="13157"/>
          <a:stretch/>
        </p:blipFill>
        <p:spPr>
          <a:xfrm>
            <a:off x="471859" y="1733549"/>
            <a:ext cx="5576514" cy="4600576"/>
          </a:xfrm>
          <a:prstGeom prst="rect">
            <a:avLst/>
          </a:prstGeom>
        </p:spPr>
      </p:pic>
      <p:sp>
        <p:nvSpPr>
          <p:cNvPr id="6" name="Rectangle 5"/>
          <p:cNvSpPr/>
          <p:nvPr/>
        </p:nvSpPr>
        <p:spPr>
          <a:xfrm>
            <a:off x="6232564" y="1979888"/>
            <a:ext cx="5302211" cy="4278094"/>
          </a:xfrm>
          <a:prstGeom prst="rect">
            <a:avLst/>
          </a:prstGeom>
        </p:spPr>
        <p:txBody>
          <a:bodyPr wrap="square">
            <a:spAutoFit/>
          </a:bodyPr>
          <a:lstStyle/>
          <a:p>
            <a:pPr marL="400050" indent="-400050">
              <a:buFont typeface="+mj-lt"/>
              <a:buAutoNum type="romanUcPeriod"/>
            </a:pPr>
            <a:r>
              <a:rPr lang="en-IN" sz="1600" dirty="0">
                <a:solidFill>
                  <a:schemeClr val="bg2">
                    <a:lumMod val="75000"/>
                  </a:schemeClr>
                </a:solidFill>
                <a:latin typeface="Arial" panose="020B0604020202020204" pitchFamily="34" charset="0"/>
                <a:cs typeface="Arial" panose="020B0604020202020204" pitchFamily="34" charset="0"/>
              </a:rPr>
              <a:t>Click on the link named as “Update Exception Cases”</a:t>
            </a:r>
          </a:p>
          <a:p>
            <a:pPr marL="400050" indent="-400050">
              <a:buFont typeface="+mj-lt"/>
              <a:buAutoNum type="romanUcPeriod"/>
            </a:pPr>
            <a:r>
              <a:rPr lang="en-US" sz="1600" dirty="0">
                <a:solidFill>
                  <a:schemeClr val="bg2">
                    <a:lumMod val="75000"/>
                  </a:schemeClr>
                </a:solidFill>
                <a:latin typeface="Arial" panose="020B0604020202020204" pitchFamily="34" charset="0"/>
                <a:cs typeface="Arial" panose="020B0604020202020204" pitchFamily="34" charset="0"/>
              </a:rPr>
              <a:t>After click on the link of ‘Exception Cases’ one can see </a:t>
            </a:r>
          </a:p>
          <a:p>
            <a:r>
              <a:rPr lang="en-US" sz="1600" dirty="0">
                <a:solidFill>
                  <a:schemeClr val="bg2">
                    <a:lumMod val="75000"/>
                  </a:schemeClr>
                </a:solidFill>
                <a:latin typeface="Arial" panose="020B0604020202020204" pitchFamily="34" charset="0"/>
                <a:cs typeface="Arial" panose="020B0604020202020204" pitchFamily="34" charset="0"/>
              </a:rPr>
              <a:t>the exception types. </a:t>
            </a:r>
          </a:p>
          <a:p>
            <a:r>
              <a:rPr lang="en-US" sz="1600" dirty="0">
                <a:solidFill>
                  <a:schemeClr val="bg2">
                    <a:lumMod val="75000"/>
                  </a:schemeClr>
                </a:solidFill>
                <a:latin typeface="Arial" panose="020B0604020202020204" pitchFamily="34" charset="0"/>
                <a:cs typeface="Arial" panose="020B0604020202020204" pitchFamily="34" charset="0"/>
              </a:rPr>
              <a:t> Court</a:t>
            </a:r>
          </a:p>
          <a:p>
            <a:r>
              <a:rPr lang="en-US" sz="1600" dirty="0">
                <a:solidFill>
                  <a:schemeClr val="bg2">
                    <a:lumMod val="75000"/>
                  </a:schemeClr>
                </a:solidFill>
                <a:latin typeface="Arial" panose="020B0604020202020204" pitchFamily="34" charset="0"/>
                <a:cs typeface="Arial" panose="020B0604020202020204" pitchFamily="34" charset="0"/>
              </a:rPr>
              <a:t> Case category</a:t>
            </a:r>
          </a:p>
          <a:p>
            <a:r>
              <a:rPr lang="en-US" sz="1600" dirty="0">
                <a:solidFill>
                  <a:schemeClr val="bg2">
                    <a:lumMod val="75000"/>
                  </a:schemeClr>
                </a:solidFill>
                <a:latin typeface="Arial" panose="020B0604020202020204" pitchFamily="34" charset="0"/>
                <a:cs typeface="Arial" panose="020B0604020202020204" pitchFamily="34" charset="0"/>
              </a:rPr>
              <a:t> Status</a:t>
            </a:r>
          </a:p>
          <a:p>
            <a:r>
              <a:rPr lang="en-US" sz="1600" dirty="0">
                <a:solidFill>
                  <a:schemeClr val="bg2">
                    <a:lumMod val="75000"/>
                  </a:schemeClr>
                </a:solidFill>
                <a:latin typeface="Arial" panose="020B0604020202020204" pitchFamily="34" charset="0"/>
                <a:cs typeface="Arial" panose="020B0604020202020204" pitchFamily="34" charset="0"/>
              </a:rPr>
              <a:t> Financial Implication</a:t>
            </a:r>
          </a:p>
          <a:p>
            <a:r>
              <a:rPr lang="en-US" sz="1600" dirty="0">
                <a:solidFill>
                  <a:schemeClr val="bg2">
                    <a:lumMod val="75000"/>
                  </a:schemeClr>
                </a:solidFill>
                <a:latin typeface="Arial" panose="020B0604020202020204" pitchFamily="34" charset="0"/>
                <a:cs typeface="Arial" panose="020B0604020202020204" pitchFamily="34" charset="0"/>
              </a:rPr>
              <a:t> Advocate</a:t>
            </a:r>
          </a:p>
          <a:p>
            <a:r>
              <a:rPr lang="en-US" sz="1600" dirty="0">
                <a:solidFill>
                  <a:schemeClr val="bg2">
                    <a:lumMod val="75000"/>
                  </a:schemeClr>
                </a:solidFill>
                <a:latin typeface="Arial" panose="020B0604020202020204" pitchFamily="34" charset="0"/>
                <a:cs typeface="Arial" panose="020B0604020202020204" pitchFamily="34" charset="0"/>
              </a:rPr>
              <a:t> Case date</a:t>
            </a:r>
          </a:p>
          <a:p>
            <a:r>
              <a:rPr lang="en-US" sz="1600" dirty="0">
                <a:solidFill>
                  <a:schemeClr val="bg2">
                    <a:lumMod val="75000"/>
                  </a:schemeClr>
                </a:solidFill>
                <a:latin typeface="Arial" panose="020B0604020202020204" pitchFamily="34" charset="0"/>
                <a:cs typeface="Arial" panose="020B0604020202020204" pitchFamily="34" charset="0"/>
              </a:rPr>
              <a:t> Next hearing date</a:t>
            </a:r>
          </a:p>
          <a:p>
            <a:r>
              <a:rPr lang="en-US" sz="1600" dirty="0">
                <a:solidFill>
                  <a:schemeClr val="bg2">
                    <a:lumMod val="75000"/>
                  </a:schemeClr>
                </a:solidFill>
                <a:latin typeface="Arial" panose="020B0604020202020204" pitchFamily="34" charset="0"/>
                <a:cs typeface="Arial" panose="020B0604020202020204" pitchFamily="34" charset="0"/>
              </a:rPr>
              <a:t> Last hearing date</a:t>
            </a:r>
          </a:p>
          <a:p>
            <a:endParaRPr lang="en-US" sz="1600" dirty="0">
              <a:solidFill>
                <a:schemeClr val="bg2">
                  <a:lumMod val="75000"/>
                </a:schemeClr>
              </a:solidFill>
              <a:latin typeface="Arial" panose="020B0604020202020204" pitchFamily="34" charset="0"/>
              <a:cs typeface="Arial" panose="020B0604020202020204" pitchFamily="34" charset="0"/>
            </a:endParaRPr>
          </a:p>
          <a:p>
            <a:r>
              <a:rPr lang="en-US" sz="1600" dirty="0">
                <a:solidFill>
                  <a:schemeClr val="bg2">
                    <a:lumMod val="75000"/>
                  </a:schemeClr>
                </a:solidFill>
                <a:latin typeface="Arial" panose="020B0604020202020204" pitchFamily="34" charset="0"/>
                <a:cs typeface="Arial" panose="020B0604020202020204" pitchFamily="34" charset="0"/>
              </a:rPr>
              <a:t>III.  To remove any type of “Exception”- click on the blue </a:t>
            </a:r>
          </a:p>
          <a:p>
            <a:r>
              <a:rPr lang="en-US" sz="1600" dirty="0">
                <a:solidFill>
                  <a:schemeClr val="bg2">
                    <a:lumMod val="75000"/>
                  </a:schemeClr>
                </a:solidFill>
                <a:latin typeface="Arial" panose="020B0604020202020204" pitchFamily="34" charset="0"/>
                <a:cs typeface="Arial" panose="020B0604020202020204" pitchFamily="34" charset="0"/>
              </a:rPr>
              <a:t>“UPDATE” button fill details as required and “Save”</a:t>
            </a:r>
          </a:p>
          <a:p>
            <a:endParaRPr lang="en-IN" sz="1600" dirty="0">
              <a:solidFill>
                <a:schemeClr val="bg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6942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6474" y="1028698"/>
            <a:ext cx="7362825" cy="638175"/>
          </a:xfrm>
        </p:spPr>
        <p:txBody>
          <a:bodyPr/>
          <a:lstStyle/>
          <a:p>
            <a:pPr algn="ctr"/>
            <a:r>
              <a:rPr lang="en-IN" sz="2000" b="1" dirty="0">
                <a:solidFill>
                  <a:schemeClr val="bg2">
                    <a:lumMod val="75000"/>
                  </a:schemeClr>
                </a:solidFill>
                <a:latin typeface="Arial" panose="020B0604020202020204" pitchFamily="34" charset="0"/>
                <a:cs typeface="Arial" panose="020B0604020202020204" pitchFamily="34" charset="0"/>
              </a:rPr>
              <a:t>UPDATION</a:t>
            </a:r>
            <a:br>
              <a:rPr lang="en-IN" sz="2000" b="1" dirty="0">
                <a:solidFill>
                  <a:schemeClr val="bg2">
                    <a:lumMod val="75000"/>
                  </a:schemeClr>
                </a:solidFill>
                <a:latin typeface="Arial" panose="020B0604020202020204" pitchFamily="34" charset="0"/>
                <a:cs typeface="Arial" panose="020B0604020202020204" pitchFamily="34" charset="0"/>
              </a:rPr>
            </a:br>
            <a:r>
              <a:rPr lang="en-IN" sz="2000" b="1" dirty="0">
                <a:solidFill>
                  <a:schemeClr val="bg2">
                    <a:lumMod val="75000"/>
                  </a:schemeClr>
                </a:solidFill>
                <a:latin typeface="Arial" panose="020B0604020202020204" pitchFamily="34" charset="0"/>
                <a:cs typeface="Arial" panose="020B0604020202020204" pitchFamily="34" charset="0"/>
              </a:rPr>
              <a:t>(</a:t>
            </a:r>
            <a:r>
              <a:rPr lang="en-IN" sz="1600" b="1" dirty="0">
                <a:solidFill>
                  <a:schemeClr val="bg2">
                    <a:lumMod val="75000"/>
                  </a:schemeClr>
                </a:solidFill>
                <a:latin typeface="Arial" panose="020B0604020202020204" pitchFamily="34" charset="0"/>
                <a:cs typeface="Arial" panose="020B0604020202020204" pitchFamily="34" charset="0"/>
              </a:rPr>
              <a:t>CNR , Tribunal cases )</a:t>
            </a:r>
          </a:p>
        </p:txBody>
      </p:sp>
      <p:sp>
        <p:nvSpPr>
          <p:cNvPr id="4" name="Rectangle 3"/>
          <p:cNvSpPr/>
          <p:nvPr/>
        </p:nvSpPr>
        <p:spPr>
          <a:xfrm>
            <a:off x="5467350" y="2876550"/>
            <a:ext cx="6210301" cy="1815882"/>
          </a:xfrm>
          <a:prstGeom prst="rect">
            <a:avLst/>
          </a:prstGeom>
        </p:spPr>
        <p:txBody>
          <a:bodyPr wrap="square">
            <a:spAutoFit/>
          </a:bodyPr>
          <a:lstStyle/>
          <a:p>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a:p>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a:srcRect t="18017" b="13157"/>
          <a:stretch/>
        </p:blipFill>
        <p:spPr>
          <a:xfrm>
            <a:off x="471859" y="1733549"/>
            <a:ext cx="5576514" cy="4600576"/>
          </a:xfrm>
          <a:prstGeom prst="rect">
            <a:avLst/>
          </a:prstGeom>
        </p:spPr>
      </p:pic>
      <p:sp>
        <p:nvSpPr>
          <p:cNvPr id="6" name="Rectangle 5"/>
          <p:cNvSpPr/>
          <p:nvPr/>
        </p:nvSpPr>
        <p:spPr>
          <a:xfrm>
            <a:off x="6211906" y="2475188"/>
            <a:ext cx="5302211" cy="3293209"/>
          </a:xfrm>
          <a:prstGeom prst="rect">
            <a:avLst/>
          </a:prstGeom>
        </p:spPr>
        <p:txBody>
          <a:bodyPr wrap="square">
            <a:spAutoFit/>
          </a:bodyPr>
          <a:lstStyle/>
          <a:p>
            <a:pPr marL="400050" indent="-400050">
              <a:buFont typeface="+mj-lt"/>
              <a:buAutoNum type="romanUcPeriod"/>
            </a:pPr>
            <a:r>
              <a:rPr lang="en-IN" sz="1600" dirty="0">
                <a:solidFill>
                  <a:schemeClr val="bg2">
                    <a:lumMod val="75000"/>
                  </a:schemeClr>
                </a:solidFill>
                <a:latin typeface="Arial" panose="020B0604020202020204" pitchFamily="34" charset="0"/>
                <a:cs typeface="Arial" panose="020B0604020202020204" pitchFamily="34" charset="0"/>
              </a:rPr>
              <a:t>Click on the link named as “Update CNR using registration No.</a:t>
            </a:r>
          </a:p>
          <a:p>
            <a:pPr marL="400050" indent="-400050">
              <a:buFont typeface="+mj-lt"/>
              <a:buAutoNum type="romanUcPeriod"/>
            </a:pPr>
            <a:r>
              <a:rPr lang="en-US" sz="1600" dirty="0">
                <a:solidFill>
                  <a:schemeClr val="bg2">
                    <a:lumMod val="75000"/>
                  </a:schemeClr>
                </a:solidFill>
                <a:latin typeface="Arial" panose="020B0604020202020204" pitchFamily="34" charset="0"/>
                <a:cs typeface="Arial" panose="020B0604020202020204" pitchFamily="34" charset="0"/>
              </a:rPr>
              <a:t>Click on "view" button against HC and </a:t>
            </a:r>
            <a:r>
              <a:rPr lang="en-US" sz="1600" dirty="0" err="1">
                <a:solidFill>
                  <a:schemeClr val="bg2">
                    <a:lumMod val="75000"/>
                  </a:schemeClr>
                </a:solidFill>
                <a:latin typeface="Arial" panose="020B0604020202020204" pitchFamily="34" charset="0"/>
                <a:cs typeface="Arial" panose="020B0604020202020204" pitchFamily="34" charset="0"/>
              </a:rPr>
              <a:t>Distt</a:t>
            </a:r>
            <a:r>
              <a:rPr lang="en-US" sz="1600" dirty="0">
                <a:solidFill>
                  <a:schemeClr val="bg2">
                    <a:lumMod val="75000"/>
                  </a:schemeClr>
                </a:solidFill>
                <a:latin typeface="Arial" panose="020B0604020202020204" pitchFamily="34" charset="0"/>
                <a:cs typeface="Arial" panose="020B0604020202020204" pitchFamily="34" charset="0"/>
              </a:rPr>
              <a:t>. &amp; Session court, </a:t>
            </a:r>
          </a:p>
          <a:p>
            <a:pPr marL="400050" indent="-400050">
              <a:buFont typeface="+mj-lt"/>
              <a:buAutoNum type="romanUcPeriod"/>
            </a:pPr>
            <a:r>
              <a:rPr lang="en-US" sz="1600" dirty="0">
                <a:solidFill>
                  <a:schemeClr val="bg2">
                    <a:lumMod val="75000"/>
                  </a:schemeClr>
                </a:solidFill>
                <a:latin typeface="Arial" panose="020B0604020202020204" pitchFamily="34" charset="0"/>
                <a:cs typeface="Arial" panose="020B0604020202020204" pitchFamily="34" charset="0"/>
              </a:rPr>
              <a:t>Simply a window of the Registration no, Registration Year, Case type (of court) will open,</a:t>
            </a:r>
          </a:p>
          <a:p>
            <a:pPr marL="400050" indent="-400050">
              <a:buFont typeface="+mj-lt"/>
              <a:buAutoNum type="romanUcPeriod"/>
            </a:pPr>
            <a:r>
              <a:rPr lang="en-US" sz="1600" dirty="0">
                <a:solidFill>
                  <a:schemeClr val="bg2">
                    <a:lumMod val="75000"/>
                  </a:schemeClr>
                </a:solidFill>
                <a:latin typeface="Arial" panose="020B0604020202020204" pitchFamily="34" charset="0"/>
                <a:cs typeface="Arial" panose="020B0604020202020204" pitchFamily="34" charset="0"/>
              </a:rPr>
              <a:t>fill all details, click on “Search” to find out CNR number. </a:t>
            </a:r>
          </a:p>
          <a:p>
            <a:pPr marL="400050" indent="-400050">
              <a:buFont typeface="+mj-lt"/>
              <a:buAutoNum type="romanUcPeriod"/>
            </a:pPr>
            <a:r>
              <a:rPr lang="en-US" sz="1600" dirty="0">
                <a:solidFill>
                  <a:schemeClr val="bg2">
                    <a:lumMod val="75000"/>
                  </a:schemeClr>
                </a:solidFill>
                <a:latin typeface="Arial" panose="020B0604020202020204" pitchFamily="34" charset="0"/>
                <a:cs typeface="Arial" panose="020B0604020202020204" pitchFamily="34" charset="0"/>
              </a:rPr>
              <a:t>Click on “view” to save updated information on LIMBS.</a:t>
            </a:r>
          </a:p>
          <a:p>
            <a:pPr marL="400050" indent="-400050">
              <a:buFont typeface="+mj-lt"/>
              <a:buAutoNum type="romanUcPeriod"/>
            </a:pPr>
            <a:r>
              <a:rPr lang="en-US" sz="1600" dirty="0">
                <a:solidFill>
                  <a:schemeClr val="bg2">
                    <a:lumMod val="75000"/>
                  </a:schemeClr>
                </a:solidFill>
                <a:latin typeface="Arial" panose="020B0604020202020204" pitchFamily="34" charset="0"/>
                <a:cs typeface="Arial" panose="020B0604020202020204" pitchFamily="34" charset="0"/>
              </a:rPr>
              <a:t>Updated CNR cases visible under CNR Number/Tribunals report</a:t>
            </a:r>
          </a:p>
          <a:p>
            <a:endParaRPr lang="en-US" sz="1600" dirty="0">
              <a:solidFill>
                <a:schemeClr val="bg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2138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6474" y="1028698"/>
            <a:ext cx="7362825" cy="638175"/>
          </a:xfrm>
        </p:spPr>
        <p:txBody>
          <a:bodyPr/>
          <a:lstStyle/>
          <a:p>
            <a:pPr algn="ctr"/>
            <a:r>
              <a:rPr lang="en-IN" sz="2000" b="1" dirty="0">
                <a:solidFill>
                  <a:schemeClr val="bg2">
                    <a:lumMod val="75000"/>
                  </a:schemeClr>
                </a:solidFill>
                <a:latin typeface="Arial" panose="020B0604020202020204" pitchFamily="34" charset="0"/>
                <a:cs typeface="Arial" panose="020B0604020202020204" pitchFamily="34" charset="0"/>
              </a:rPr>
              <a:t>UPDATION</a:t>
            </a:r>
            <a:br>
              <a:rPr lang="en-IN" sz="2000" b="1" dirty="0">
                <a:solidFill>
                  <a:schemeClr val="bg2">
                    <a:lumMod val="75000"/>
                  </a:schemeClr>
                </a:solidFill>
                <a:latin typeface="Arial" panose="020B0604020202020204" pitchFamily="34" charset="0"/>
                <a:cs typeface="Arial" panose="020B0604020202020204" pitchFamily="34" charset="0"/>
              </a:rPr>
            </a:br>
            <a:r>
              <a:rPr lang="en-IN" sz="2000" b="1" dirty="0">
                <a:solidFill>
                  <a:schemeClr val="bg2">
                    <a:lumMod val="75000"/>
                  </a:schemeClr>
                </a:solidFill>
                <a:latin typeface="Arial" panose="020B0604020202020204" pitchFamily="34" charset="0"/>
                <a:cs typeface="Arial" panose="020B0604020202020204" pitchFamily="34" charset="0"/>
              </a:rPr>
              <a:t>(</a:t>
            </a:r>
            <a:r>
              <a:rPr lang="en-IN" sz="1600" b="1" dirty="0">
                <a:solidFill>
                  <a:schemeClr val="bg2">
                    <a:lumMod val="75000"/>
                  </a:schemeClr>
                </a:solidFill>
                <a:latin typeface="Arial" panose="020B0604020202020204" pitchFamily="34" charset="0"/>
                <a:cs typeface="Arial" panose="020B0604020202020204" pitchFamily="34" charset="0"/>
              </a:rPr>
              <a:t>Tribunal cases )</a:t>
            </a:r>
          </a:p>
        </p:txBody>
      </p:sp>
      <p:sp>
        <p:nvSpPr>
          <p:cNvPr id="4" name="Rectangle 3"/>
          <p:cNvSpPr/>
          <p:nvPr/>
        </p:nvSpPr>
        <p:spPr>
          <a:xfrm>
            <a:off x="5467350" y="2876550"/>
            <a:ext cx="6210301" cy="1815882"/>
          </a:xfrm>
          <a:prstGeom prst="rect">
            <a:avLst/>
          </a:prstGeom>
        </p:spPr>
        <p:txBody>
          <a:bodyPr wrap="square">
            <a:spAutoFit/>
          </a:bodyPr>
          <a:lstStyle/>
          <a:p>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a:p>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a:srcRect t="18017" b="13157"/>
          <a:stretch/>
        </p:blipFill>
        <p:spPr>
          <a:xfrm>
            <a:off x="471859" y="1733549"/>
            <a:ext cx="5576514" cy="4600576"/>
          </a:xfrm>
          <a:prstGeom prst="rect">
            <a:avLst/>
          </a:prstGeom>
        </p:spPr>
      </p:pic>
      <p:sp>
        <p:nvSpPr>
          <p:cNvPr id="6" name="Rectangle 5"/>
          <p:cNvSpPr/>
          <p:nvPr/>
        </p:nvSpPr>
        <p:spPr>
          <a:xfrm>
            <a:off x="6211906" y="2475188"/>
            <a:ext cx="5302211" cy="3293209"/>
          </a:xfrm>
          <a:prstGeom prst="rect">
            <a:avLst/>
          </a:prstGeom>
        </p:spPr>
        <p:txBody>
          <a:bodyPr wrap="square">
            <a:spAutoFit/>
          </a:bodyPr>
          <a:lstStyle/>
          <a:p>
            <a:pPr marL="400050" indent="-400050">
              <a:buFont typeface="+mj-lt"/>
              <a:buAutoNum type="romanUcPeriod"/>
            </a:pPr>
            <a:r>
              <a:rPr lang="en-IN" sz="1600" dirty="0">
                <a:solidFill>
                  <a:schemeClr val="bg2">
                    <a:lumMod val="75000"/>
                  </a:schemeClr>
                </a:solidFill>
                <a:latin typeface="Arial" panose="020B0604020202020204" pitchFamily="34" charset="0"/>
                <a:cs typeface="Arial" panose="020B0604020202020204" pitchFamily="34" charset="0"/>
              </a:rPr>
              <a:t>Click on the link named as “Update Tribunals cases via API</a:t>
            </a:r>
          </a:p>
          <a:p>
            <a:pPr marL="400050" indent="-400050">
              <a:buFont typeface="+mj-lt"/>
              <a:buAutoNum type="romanUcPeriod"/>
            </a:pPr>
            <a:r>
              <a:rPr lang="en-US" sz="1600" dirty="0">
                <a:solidFill>
                  <a:schemeClr val="bg2">
                    <a:lumMod val="75000"/>
                  </a:schemeClr>
                </a:solidFill>
                <a:latin typeface="Arial" panose="020B0604020202020204" pitchFamily="34" charset="0"/>
                <a:cs typeface="Arial" panose="020B0604020202020204" pitchFamily="34" charset="0"/>
              </a:rPr>
              <a:t>Click on "view" button against Tribunal court, </a:t>
            </a:r>
          </a:p>
          <a:p>
            <a:pPr marL="400050" indent="-400050">
              <a:buFont typeface="+mj-lt"/>
              <a:buAutoNum type="romanUcPeriod"/>
            </a:pPr>
            <a:r>
              <a:rPr lang="en-US" sz="1600" dirty="0">
                <a:solidFill>
                  <a:schemeClr val="bg2">
                    <a:lumMod val="75000"/>
                  </a:schemeClr>
                </a:solidFill>
                <a:latin typeface="Arial" panose="020B0604020202020204" pitchFamily="34" charset="0"/>
                <a:cs typeface="Arial" panose="020B0604020202020204" pitchFamily="34" charset="0"/>
              </a:rPr>
              <a:t>Simply a window of the Registration no, Registration Year, Name/Bench/Circuit, Case type (of court) will open,</a:t>
            </a:r>
          </a:p>
          <a:p>
            <a:pPr marL="400050" indent="-400050">
              <a:buFont typeface="+mj-lt"/>
              <a:buAutoNum type="romanUcPeriod"/>
            </a:pPr>
            <a:r>
              <a:rPr lang="en-US" sz="1600" dirty="0">
                <a:solidFill>
                  <a:schemeClr val="bg2">
                    <a:lumMod val="75000"/>
                  </a:schemeClr>
                </a:solidFill>
                <a:latin typeface="Arial" panose="020B0604020202020204" pitchFamily="34" charset="0"/>
                <a:cs typeface="Arial" panose="020B0604020202020204" pitchFamily="34" charset="0"/>
              </a:rPr>
              <a:t>fill all details, click on “Search” to find out updated information. </a:t>
            </a:r>
          </a:p>
          <a:p>
            <a:pPr marL="400050" indent="-400050">
              <a:buFont typeface="+mj-lt"/>
              <a:buAutoNum type="romanUcPeriod"/>
            </a:pPr>
            <a:r>
              <a:rPr lang="en-US" sz="1600" dirty="0">
                <a:solidFill>
                  <a:schemeClr val="bg2">
                    <a:lumMod val="75000"/>
                  </a:schemeClr>
                </a:solidFill>
                <a:latin typeface="Arial" panose="020B0604020202020204" pitchFamily="34" charset="0"/>
                <a:cs typeface="Arial" panose="020B0604020202020204" pitchFamily="34" charset="0"/>
              </a:rPr>
              <a:t>Click on “view” to save updated information on LIMBS.</a:t>
            </a:r>
          </a:p>
          <a:p>
            <a:pPr marL="400050" indent="-400050">
              <a:buFont typeface="+mj-lt"/>
              <a:buAutoNum type="romanUcPeriod"/>
            </a:pPr>
            <a:r>
              <a:rPr lang="en-US" sz="1600" dirty="0">
                <a:solidFill>
                  <a:schemeClr val="bg2">
                    <a:lumMod val="75000"/>
                  </a:schemeClr>
                </a:solidFill>
                <a:latin typeface="Arial" panose="020B0604020202020204" pitchFamily="34" charset="0"/>
                <a:cs typeface="Arial" panose="020B0604020202020204" pitchFamily="34" charset="0"/>
              </a:rPr>
              <a:t>Updated Tribunal  cases visible under CNR Number/Tribunals report</a:t>
            </a:r>
          </a:p>
          <a:p>
            <a:endParaRPr lang="en-US" sz="1600" dirty="0">
              <a:solidFill>
                <a:schemeClr val="bg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96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6474" y="1028698"/>
            <a:ext cx="7362825" cy="638175"/>
          </a:xfrm>
        </p:spPr>
        <p:txBody>
          <a:bodyPr/>
          <a:lstStyle/>
          <a:p>
            <a:pPr algn="ctr"/>
            <a:r>
              <a:rPr lang="en-IN" sz="2000" b="1" dirty="0">
                <a:solidFill>
                  <a:schemeClr val="bg2">
                    <a:lumMod val="75000"/>
                  </a:schemeClr>
                </a:solidFill>
                <a:latin typeface="Arial" panose="020B0604020202020204" pitchFamily="34" charset="0"/>
                <a:cs typeface="Arial" panose="020B0604020202020204" pitchFamily="34" charset="0"/>
              </a:rPr>
              <a:t>UPDATION</a:t>
            </a:r>
            <a:br>
              <a:rPr lang="en-IN" sz="2000" b="1" dirty="0">
                <a:solidFill>
                  <a:schemeClr val="bg2">
                    <a:lumMod val="75000"/>
                  </a:schemeClr>
                </a:solidFill>
                <a:latin typeface="Arial" panose="020B0604020202020204" pitchFamily="34" charset="0"/>
                <a:cs typeface="Arial" panose="020B0604020202020204" pitchFamily="34" charset="0"/>
              </a:rPr>
            </a:br>
            <a:r>
              <a:rPr lang="en-IN" sz="2000" b="1" dirty="0">
                <a:solidFill>
                  <a:schemeClr val="bg2">
                    <a:lumMod val="75000"/>
                  </a:schemeClr>
                </a:solidFill>
                <a:latin typeface="Arial" panose="020B0604020202020204" pitchFamily="34" charset="0"/>
                <a:cs typeface="Arial" panose="020B0604020202020204" pitchFamily="34" charset="0"/>
              </a:rPr>
              <a:t>(</a:t>
            </a:r>
            <a:r>
              <a:rPr lang="en-IN" sz="1600" b="1" dirty="0">
                <a:solidFill>
                  <a:schemeClr val="bg2">
                    <a:lumMod val="75000"/>
                  </a:schemeClr>
                </a:solidFill>
                <a:latin typeface="Arial" panose="020B0604020202020204" pitchFamily="34" charset="0"/>
                <a:cs typeface="Arial" panose="020B0604020202020204" pitchFamily="34" charset="0"/>
              </a:rPr>
              <a:t>Tribunal cases )</a:t>
            </a:r>
          </a:p>
        </p:txBody>
      </p:sp>
      <p:sp>
        <p:nvSpPr>
          <p:cNvPr id="4" name="Rectangle 3"/>
          <p:cNvSpPr/>
          <p:nvPr/>
        </p:nvSpPr>
        <p:spPr>
          <a:xfrm>
            <a:off x="5467350" y="2876550"/>
            <a:ext cx="6210301" cy="1815882"/>
          </a:xfrm>
          <a:prstGeom prst="rect">
            <a:avLst/>
          </a:prstGeom>
        </p:spPr>
        <p:txBody>
          <a:bodyPr wrap="square">
            <a:spAutoFit/>
          </a:bodyPr>
          <a:lstStyle/>
          <a:p>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a:p>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a:srcRect t="18017" b="13157"/>
          <a:stretch/>
        </p:blipFill>
        <p:spPr>
          <a:xfrm>
            <a:off x="471859" y="1733549"/>
            <a:ext cx="5576514" cy="4600576"/>
          </a:xfrm>
          <a:prstGeom prst="rect">
            <a:avLst/>
          </a:prstGeom>
        </p:spPr>
      </p:pic>
      <p:sp>
        <p:nvSpPr>
          <p:cNvPr id="6" name="Rectangle 5"/>
          <p:cNvSpPr/>
          <p:nvPr/>
        </p:nvSpPr>
        <p:spPr>
          <a:xfrm>
            <a:off x="6211906" y="2475188"/>
            <a:ext cx="5302211" cy="3293209"/>
          </a:xfrm>
          <a:prstGeom prst="rect">
            <a:avLst/>
          </a:prstGeom>
        </p:spPr>
        <p:txBody>
          <a:bodyPr wrap="square">
            <a:spAutoFit/>
          </a:bodyPr>
          <a:lstStyle/>
          <a:p>
            <a:pPr marL="400050" indent="-400050">
              <a:buFont typeface="+mj-lt"/>
              <a:buAutoNum type="romanUcPeriod"/>
            </a:pPr>
            <a:r>
              <a:rPr lang="en-IN" sz="1600" dirty="0">
                <a:solidFill>
                  <a:schemeClr val="bg2">
                    <a:lumMod val="75000"/>
                  </a:schemeClr>
                </a:solidFill>
                <a:latin typeface="Arial" panose="020B0604020202020204" pitchFamily="34" charset="0"/>
                <a:cs typeface="Arial" panose="020B0604020202020204" pitchFamily="34" charset="0"/>
              </a:rPr>
              <a:t>Click on the link named as “Update Tribunals cases via API</a:t>
            </a:r>
          </a:p>
          <a:p>
            <a:pPr marL="400050" indent="-400050">
              <a:buFont typeface="+mj-lt"/>
              <a:buAutoNum type="romanUcPeriod"/>
            </a:pPr>
            <a:r>
              <a:rPr lang="en-US" sz="1600" dirty="0">
                <a:solidFill>
                  <a:schemeClr val="bg2">
                    <a:lumMod val="75000"/>
                  </a:schemeClr>
                </a:solidFill>
                <a:latin typeface="Arial" panose="020B0604020202020204" pitchFamily="34" charset="0"/>
                <a:cs typeface="Arial" panose="020B0604020202020204" pitchFamily="34" charset="0"/>
              </a:rPr>
              <a:t>Click on "view" button against Tribunal court, </a:t>
            </a:r>
          </a:p>
          <a:p>
            <a:pPr marL="400050" indent="-400050">
              <a:buFont typeface="+mj-lt"/>
              <a:buAutoNum type="romanUcPeriod"/>
            </a:pPr>
            <a:r>
              <a:rPr lang="en-US" sz="1600" dirty="0">
                <a:solidFill>
                  <a:schemeClr val="bg2">
                    <a:lumMod val="75000"/>
                  </a:schemeClr>
                </a:solidFill>
                <a:latin typeface="Arial" panose="020B0604020202020204" pitchFamily="34" charset="0"/>
                <a:cs typeface="Arial" panose="020B0604020202020204" pitchFamily="34" charset="0"/>
              </a:rPr>
              <a:t>Simply a window of the Registration no, Registration Year, Name/Bench/Circuit, Case type (of court) will open,</a:t>
            </a:r>
          </a:p>
          <a:p>
            <a:pPr marL="400050" indent="-400050">
              <a:buFont typeface="+mj-lt"/>
              <a:buAutoNum type="romanUcPeriod"/>
            </a:pPr>
            <a:r>
              <a:rPr lang="en-US" sz="1600" dirty="0">
                <a:solidFill>
                  <a:schemeClr val="bg2">
                    <a:lumMod val="75000"/>
                  </a:schemeClr>
                </a:solidFill>
                <a:latin typeface="Arial" panose="020B0604020202020204" pitchFamily="34" charset="0"/>
                <a:cs typeface="Arial" panose="020B0604020202020204" pitchFamily="34" charset="0"/>
              </a:rPr>
              <a:t>fill all details, click on “Search” to find out updated information. </a:t>
            </a:r>
          </a:p>
          <a:p>
            <a:pPr marL="400050" indent="-400050">
              <a:buFont typeface="+mj-lt"/>
              <a:buAutoNum type="romanUcPeriod"/>
            </a:pPr>
            <a:r>
              <a:rPr lang="en-US" sz="1600" dirty="0">
                <a:solidFill>
                  <a:schemeClr val="bg2">
                    <a:lumMod val="75000"/>
                  </a:schemeClr>
                </a:solidFill>
                <a:latin typeface="Arial" panose="020B0604020202020204" pitchFamily="34" charset="0"/>
                <a:cs typeface="Arial" panose="020B0604020202020204" pitchFamily="34" charset="0"/>
              </a:rPr>
              <a:t>Click on “view” to save updated information on LIMBS.</a:t>
            </a:r>
          </a:p>
          <a:p>
            <a:pPr marL="400050" indent="-400050">
              <a:buFont typeface="+mj-lt"/>
              <a:buAutoNum type="romanUcPeriod"/>
            </a:pPr>
            <a:r>
              <a:rPr lang="en-US" sz="1600" dirty="0">
                <a:solidFill>
                  <a:schemeClr val="bg2">
                    <a:lumMod val="75000"/>
                  </a:schemeClr>
                </a:solidFill>
                <a:latin typeface="Arial" panose="020B0604020202020204" pitchFamily="34" charset="0"/>
                <a:cs typeface="Arial" panose="020B0604020202020204" pitchFamily="34" charset="0"/>
              </a:rPr>
              <a:t>Updated Tribunal  cases visible under CNR Number/Tribunals report</a:t>
            </a:r>
          </a:p>
          <a:p>
            <a:endParaRPr lang="en-US" sz="1600" dirty="0">
              <a:solidFill>
                <a:schemeClr val="bg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0075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1176" y="839827"/>
            <a:ext cx="7305674" cy="644337"/>
          </a:xfrm>
        </p:spPr>
        <p:txBody>
          <a:bodyPr/>
          <a:lstStyle/>
          <a:p>
            <a:pPr algn="ctr"/>
            <a:r>
              <a:rPr lang="en-US" sz="2000" b="1" dirty="0">
                <a:solidFill>
                  <a:schemeClr val="bg2">
                    <a:lumMod val="75000"/>
                  </a:schemeClr>
                </a:solidFill>
                <a:latin typeface="Arial" panose="020B0604020202020204" pitchFamily="34" charset="0"/>
                <a:cs typeface="Arial" panose="020B0604020202020204" pitchFamily="34" charset="0"/>
              </a:rPr>
              <a:t>TRANSFER OF CASES</a:t>
            </a:r>
            <a:br>
              <a:rPr lang="en-US" sz="2000" b="1" dirty="0">
                <a:solidFill>
                  <a:schemeClr val="bg2">
                    <a:lumMod val="75000"/>
                  </a:schemeClr>
                </a:solidFill>
                <a:latin typeface="Arial" panose="020B0604020202020204" pitchFamily="34" charset="0"/>
                <a:cs typeface="Arial" panose="020B0604020202020204" pitchFamily="34" charset="0"/>
              </a:rPr>
            </a:br>
            <a:r>
              <a:rPr lang="en-US" sz="2000" b="1" dirty="0">
                <a:solidFill>
                  <a:schemeClr val="bg2">
                    <a:lumMod val="75000"/>
                  </a:schemeClr>
                </a:solidFill>
                <a:latin typeface="Arial" panose="020B0604020202020204" pitchFamily="34" charset="0"/>
                <a:cs typeface="Arial" panose="020B0604020202020204" pitchFamily="34" charset="0"/>
              </a:rPr>
              <a:t>(</a:t>
            </a:r>
            <a:r>
              <a:rPr lang="en-US" sz="1600" dirty="0">
                <a:solidFill>
                  <a:schemeClr val="bg2">
                    <a:lumMod val="75000"/>
                  </a:schemeClr>
                </a:solidFill>
                <a:latin typeface="Arial" panose="020B0604020202020204" pitchFamily="34" charset="0"/>
                <a:cs typeface="Arial" panose="020B0604020202020204" pitchFamily="34" charset="0"/>
              </a:rPr>
              <a:t>Transfer Cases Within/ Other Ministry</a:t>
            </a:r>
            <a:r>
              <a:rPr lang="en-US" sz="1600" dirty="0">
                <a:latin typeface="Arial" panose="020B0604020202020204" pitchFamily="34" charset="0"/>
                <a:cs typeface="Arial" panose="020B0604020202020204" pitchFamily="34" charset="0"/>
              </a:rPr>
              <a:t> )</a:t>
            </a:r>
            <a:br>
              <a:rPr lang="en-US" sz="1600" b="1" dirty="0">
                <a:solidFill>
                  <a:schemeClr val="bg2">
                    <a:lumMod val="75000"/>
                  </a:schemeClr>
                </a:solidFill>
                <a:latin typeface="Arial" panose="020B0604020202020204" pitchFamily="34" charset="0"/>
                <a:cs typeface="Arial" panose="020B0604020202020204" pitchFamily="34" charset="0"/>
              </a:rPr>
            </a:br>
            <a:endParaRPr lang="en-IN" sz="1600" b="1" dirty="0">
              <a:solidFill>
                <a:schemeClr val="bg2">
                  <a:lumMod val="7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1712BB7-A1BA-B1DE-8B2B-78B033F2D7C8}"/>
              </a:ext>
            </a:extLst>
          </p:cNvPr>
          <p:cNvSpPr txBox="1"/>
          <p:nvPr/>
        </p:nvSpPr>
        <p:spPr>
          <a:xfrm>
            <a:off x="6203575" y="1739170"/>
            <a:ext cx="5218805" cy="2862322"/>
          </a:xfrm>
          <a:prstGeom prst="rect">
            <a:avLst/>
          </a:prstGeom>
          <a:noFill/>
        </p:spPr>
        <p:txBody>
          <a:bodyPr wrap="square">
            <a:spAutoFit/>
          </a:bodyPr>
          <a:lstStyle/>
          <a:p>
            <a:pPr marL="285750" indent="-285750" algn="just">
              <a:buFont typeface="Wingdings" panose="05000000000000000000" pitchFamily="2" charset="2"/>
              <a:buChar char="Ø"/>
            </a:pPr>
            <a:r>
              <a:rPr lang="en-US" dirty="0">
                <a:solidFill>
                  <a:schemeClr val="bg2">
                    <a:lumMod val="75000"/>
                  </a:schemeClr>
                </a:solidFill>
                <a:latin typeface="Arial" panose="020B0604020202020204" pitchFamily="34" charset="0"/>
                <a:cs typeface="Arial" panose="020B0604020202020204" pitchFamily="34" charset="0"/>
              </a:rPr>
              <a:t>Users may transfer his/her cases to any user (registered LIMBS user of his/her ministry).User also have provision to Pull Back cases.</a:t>
            </a:r>
          </a:p>
          <a:p>
            <a:pPr algn="just"/>
            <a:endParaRPr lang="en-US" dirty="0">
              <a:solidFill>
                <a:schemeClr val="bg2">
                  <a:lumMod val="75000"/>
                </a:schemeClr>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dirty="0">
                <a:solidFill>
                  <a:schemeClr val="bg2">
                    <a:lumMod val="75000"/>
                  </a:schemeClr>
                </a:solidFill>
                <a:latin typeface="Arial" panose="020B0604020202020204" pitchFamily="34" charset="0"/>
                <a:cs typeface="Arial" panose="020B0604020202020204" pitchFamily="34" charset="0"/>
              </a:rPr>
              <a:t>Another user  also have provision to Accept/Reject those cases.</a:t>
            </a:r>
          </a:p>
          <a:p>
            <a:pPr marL="285750" indent="-285750" algn="just">
              <a:buFont typeface="Wingdings" panose="05000000000000000000" pitchFamily="2" charset="2"/>
              <a:buChar char="Ø"/>
            </a:pPr>
            <a:endParaRPr lang="en-US" dirty="0">
              <a:solidFill>
                <a:schemeClr val="bg2">
                  <a:lumMod val="75000"/>
                </a:schemeClr>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dirty="0">
                <a:solidFill>
                  <a:schemeClr val="bg2">
                    <a:lumMod val="75000"/>
                  </a:schemeClr>
                </a:solidFill>
                <a:latin typeface="Arial" panose="020B0604020202020204" pitchFamily="34" charset="0"/>
                <a:cs typeface="Arial" panose="020B0604020202020204" pitchFamily="34" charset="0"/>
              </a:rPr>
              <a:t>User also has a provision to view transferred cases</a:t>
            </a:r>
            <a:endParaRPr lang="en-IN" dirty="0">
              <a:solidFill>
                <a:schemeClr val="bg2">
                  <a:lumMod val="75000"/>
                </a:schemeClr>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C5E5B6BE-07AA-2151-5943-776B7622735A}"/>
              </a:ext>
            </a:extLst>
          </p:cNvPr>
          <p:cNvPicPr>
            <a:picLocks noChangeAspect="1"/>
          </p:cNvPicPr>
          <p:nvPr/>
        </p:nvPicPr>
        <p:blipFill rotWithShape="1">
          <a:blip r:embed="rId2"/>
          <a:srcRect t="10250" b="33500"/>
          <a:stretch/>
        </p:blipFill>
        <p:spPr>
          <a:xfrm>
            <a:off x="497840" y="1592580"/>
            <a:ext cx="5418667" cy="4724400"/>
          </a:xfrm>
          <a:prstGeom prst="rect">
            <a:avLst/>
          </a:prstGeom>
        </p:spPr>
      </p:pic>
    </p:spTree>
    <p:extLst>
      <p:ext uri="{BB962C8B-B14F-4D97-AF65-F5344CB8AC3E}">
        <p14:creationId xmlns:p14="http://schemas.microsoft.com/office/powerpoint/2010/main" val="2849010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1176" y="839827"/>
            <a:ext cx="7305674" cy="644337"/>
          </a:xfrm>
        </p:spPr>
        <p:txBody>
          <a:bodyPr/>
          <a:lstStyle/>
          <a:p>
            <a:pPr algn="ctr"/>
            <a:r>
              <a:rPr lang="en-US" sz="2000" b="1" dirty="0">
                <a:solidFill>
                  <a:schemeClr val="bg2">
                    <a:lumMod val="75000"/>
                  </a:schemeClr>
                </a:solidFill>
                <a:latin typeface="Arial" panose="020B0604020202020204" pitchFamily="34" charset="0"/>
                <a:cs typeface="Arial" panose="020B0604020202020204" pitchFamily="34" charset="0"/>
              </a:rPr>
              <a:t>TRANSFER OF CASES</a:t>
            </a:r>
            <a:br>
              <a:rPr lang="en-US" sz="2000" b="1" dirty="0">
                <a:solidFill>
                  <a:schemeClr val="bg2">
                    <a:lumMod val="75000"/>
                  </a:schemeClr>
                </a:solidFill>
                <a:latin typeface="Arial" panose="020B0604020202020204" pitchFamily="34" charset="0"/>
                <a:cs typeface="Arial" panose="020B0604020202020204" pitchFamily="34" charset="0"/>
              </a:rPr>
            </a:br>
            <a:r>
              <a:rPr lang="en-US" sz="2000" b="1" dirty="0">
                <a:solidFill>
                  <a:schemeClr val="bg2">
                    <a:lumMod val="75000"/>
                  </a:schemeClr>
                </a:solidFill>
                <a:latin typeface="Arial" panose="020B0604020202020204" pitchFamily="34" charset="0"/>
                <a:cs typeface="Arial" panose="020B0604020202020204" pitchFamily="34" charset="0"/>
              </a:rPr>
              <a:t>(</a:t>
            </a:r>
            <a:r>
              <a:rPr lang="en-US" sz="1600" dirty="0">
                <a:solidFill>
                  <a:schemeClr val="bg2">
                    <a:lumMod val="75000"/>
                  </a:schemeClr>
                </a:solidFill>
                <a:latin typeface="Arial" panose="020B0604020202020204" pitchFamily="34" charset="0"/>
                <a:cs typeface="Arial" panose="020B0604020202020204" pitchFamily="34" charset="0"/>
              </a:rPr>
              <a:t>Transfer Cases Within/ Other Ministry</a:t>
            </a:r>
            <a:r>
              <a:rPr lang="en-US" sz="1600" dirty="0">
                <a:latin typeface="Arial" panose="020B0604020202020204" pitchFamily="34" charset="0"/>
                <a:cs typeface="Arial" panose="020B0604020202020204" pitchFamily="34" charset="0"/>
              </a:rPr>
              <a:t> )</a:t>
            </a:r>
            <a:br>
              <a:rPr lang="en-US" sz="1600" b="1" dirty="0">
                <a:solidFill>
                  <a:schemeClr val="bg2">
                    <a:lumMod val="75000"/>
                  </a:schemeClr>
                </a:solidFill>
                <a:latin typeface="Arial" panose="020B0604020202020204" pitchFamily="34" charset="0"/>
                <a:cs typeface="Arial" panose="020B0604020202020204" pitchFamily="34" charset="0"/>
              </a:rPr>
            </a:br>
            <a:endParaRPr lang="en-IN" sz="1600" b="1" dirty="0">
              <a:solidFill>
                <a:schemeClr val="bg2">
                  <a:lumMod val="7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1712BB7-A1BA-B1DE-8B2B-78B033F2D7C8}"/>
              </a:ext>
            </a:extLst>
          </p:cNvPr>
          <p:cNvSpPr txBox="1"/>
          <p:nvPr/>
        </p:nvSpPr>
        <p:spPr>
          <a:xfrm>
            <a:off x="6203575" y="1739170"/>
            <a:ext cx="5218805" cy="1754326"/>
          </a:xfrm>
          <a:prstGeom prst="rect">
            <a:avLst/>
          </a:prstGeom>
          <a:noFill/>
        </p:spPr>
        <p:txBody>
          <a:bodyPr wrap="square">
            <a:spAutoFit/>
          </a:bodyPr>
          <a:lstStyle/>
          <a:p>
            <a:pPr marL="285750" indent="-285750" algn="just">
              <a:buFont typeface="Wingdings" panose="05000000000000000000" pitchFamily="2" charset="2"/>
              <a:buChar char="Ø"/>
            </a:pPr>
            <a:r>
              <a:rPr lang="en-US" dirty="0">
                <a:solidFill>
                  <a:schemeClr val="bg2">
                    <a:lumMod val="75000"/>
                  </a:schemeClr>
                </a:solidFill>
                <a:latin typeface="Arial" panose="020B0604020202020204" pitchFamily="34" charset="0"/>
                <a:cs typeface="Arial" panose="020B0604020202020204" pitchFamily="34" charset="0"/>
              </a:rPr>
              <a:t>Select name of the user from the drop down -&gt; put your remarks  -&gt; Go down and click on transfer of cases</a:t>
            </a:r>
          </a:p>
          <a:p>
            <a:pPr marL="285750" indent="-285750" algn="just">
              <a:buFont typeface="Wingdings" panose="05000000000000000000" pitchFamily="2" charset="2"/>
              <a:buChar char="Ø"/>
            </a:pPr>
            <a:endParaRPr lang="en-US" dirty="0">
              <a:solidFill>
                <a:schemeClr val="bg2">
                  <a:lumMod val="75000"/>
                </a:schemeClr>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dirty="0">
                <a:solidFill>
                  <a:schemeClr val="bg2">
                    <a:lumMod val="75000"/>
                  </a:schemeClr>
                </a:solidFill>
                <a:latin typeface="Arial" panose="020B0604020202020204" pitchFamily="34" charset="0"/>
                <a:cs typeface="Arial" panose="020B0604020202020204" pitchFamily="34" charset="0"/>
              </a:rPr>
              <a:t>User will receive a SMS on his/her mobile number with user/case details</a:t>
            </a:r>
            <a:endParaRPr lang="en-IN" dirty="0">
              <a:solidFill>
                <a:schemeClr val="bg2">
                  <a:lumMod val="75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376E0D8-E801-8EC1-EB7C-74191489FED5}"/>
              </a:ext>
            </a:extLst>
          </p:cNvPr>
          <p:cNvPicPr>
            <a:picLocks noChangeAspect="1"/>
          </p:cNvPicPr>
          <p:nvPr/>
        </p:nvPicPr>
        <p:blipFill rotWithShape="1">
          <a:blip r:embed="rId2"/>
          <a:srcRect t="31114" r="1167" b="6636"/>
          <a:stretch/>
        </p:blipFill>
        <p:spPr>
          <a:xfrm>
            <a:off x="508959" y="1673526"/>
            <a:ext cx="5694616" cy="4727274"/>
          </a:xfrm>
          <a:prstGeom prst="rect">
            <a:avLst/>
          </a:prstGeom>
        </p:spPr>
      </p:pic>
      <p:sp>
        <p:nvSpPr>
          <p:cNvPr id="7" name="Down Arrow 7">
            <a:extLst>
              <a:ext uri="{FF2B5EF4-FFF2-40B4-BE49-F238E27FC236}">
                <a16:creationId xmlns:a16="http://schemas.microsoft.com/office/drawing/2014/main" id="{30411F44-C500-FE11-D6CF-93D8AE9CDA6F}"/>
              </a:ext>
            </a:extLst>
          </p:cNvPr>
          <p:cNvSpPr/>
          <p:nvPr/>
        </p:nvSpPr>
        <p:spPr>
          <a:xfrm>
            <a:off x="3740020" y="1480868"/>
            <a:ext cx="45719" cy="7800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Down Arrow 7">
            <a:extLst>
              <a:ext uri="{FF2B5EF4-FFF2-40B4-BE49-F238E27FC236}">
                <a16:creationId xmlns:a16="http://schemas.microsoft.com/office/drawing/2014/main" id="{5748909F-3B51-EADC-6EAE-B31B60B5FD39}"/>
              </a:ext>
            </a:extLst>
          </p:cNvPr>
          <p:cNvSpPr/>
          <p:nvPr/>
        </p:nvSpPr>
        <p:spPr>
          <a:xfrm>
            <a:off x="5540065" y="1480868"/>
            <a:ext cx="45719" cy="7800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Down Arrow 7">
            <a:extLst>
              <a:ext uri="{FF2B5EF4-FFF2-40B4-BE49-F238E27FC236}">
                <a16:creationId xmlns:a16="http://schemas.microsoft.com/office/drawing/2014/main" id="{DFFF723B-A1A8-44AE-0A9C-DAF797F4CD76}"/>
              </a:ext>
            </a:extLst>
          </p:cNvPr>
          <p:cNvSpPr/>
          <p:nvPr/>
        </p:nvSpPr>
        <p:spPr>
          <a:xfrm>
            <a:off x="1721438" y="1480868"/>
            <a:ext cx="45719" cy="7800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807579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3190" y="-489355"/>
            <a:ext cx="9312503" cy="1977595"/>
          </a:xfrm>
        </p:spPr>
        <p:txBody>
          <a:bodyPr/>
          <a:lstStyle/>
          <a:p>
            <a:pPr algn="ctr"/>
            <a:r>
              <a:rPr lang="en-US" sz="2000" b="1" dirty="0">
                <a:solidFill>
                  <a:schemeClr val="bg2">
                    <a:lumMod val="75000"/>
                  </a:schemeClr>
                </a:solidFill>
                <a:latin typeface="Arial" panose="020B0604020202020204" pitchFamily="34" charset="0"/>
                <a:cs typeface="Arial" panose="020B0604020202020204" pitchFamily="34" charset="0"/>
              </a:rPr>
              <a:t>MIS REPORTS</a:t>
            </a:r>
            <a:br>
              <a:rPr lang="en-US" sz="1600" b="1" dirty="0">
                <a:solidFill>
                  <a:schemeClr val="bg2">
                    <a:lumMod val="75000"/>
                  </a:schemeClr>
                </a:solidFill>
                <a:latin typeface="Arial" panose="020B0604020202020204" pitchFamily="34" charset="0"/>
                <a:cs typeface="Arial" panose="020B0604020202020204" pitchFamily="34" charset="0"/>
              </a:rPr>
            </a:br>
            <a:endParaRPr lang="en-IN" sz="1600" b="1" dirty="0">
              <a:solidFill>
                <a:schemeClr val="bg2">
                  <a:lumMod val="75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8D51596-9377-D175-191A-8A30026631A8}"/>
              </a:ext>
            </a:extLst>
          </p:cNvPr>
          <p:cNvSpPr txBox="1"/>
          <p:nvPr/>
        </p:nvSpPr>
        <p:spPr>
          <a:xfrm>
            <a:off x="572756" y="1338668"/>
            <a:ext cx="11073284" cy="4247317"/>
          </a:xfrm>
          <a:prstGeom prst="rect">
            <a:avLst/>
          </a:prstGeom>
          <a:noFill/>
        </p:spPr>
        <p:txBody>
          <a:bodyPr wrap="square">
            <a:spAutoFit/>
          </a:bodyPr>
          <a:lstStyle/>
          <a:p>
            <a:r>
              <a:rPr lang="en-US" sz="1800" b="1" dirty="0">
                <a:solidFill>
                  <a:schemeClr val="bg2">
                    <a:lumMod val="75000"/>
                  </a:schemeClr>
                </a:solidFill>
                <a:latin typeface="Arial" panose="020B0604020202020204" pitchFamily="34" charset="0"/>
                <a:cs typeface="Arial" panose="020B0604020202020204" pitchFamily="34" charset="0"/>
              </a:rPr>
              <a:t>USERS CAN VIEW STATISTICAL REPORTS OR SUMMARY REPORTS </a:t>
            </a:r>
            <a:br>
              <a:rPr lang="en-US" sz="1800" b="1" dirty="0">
                <a:solidFill>
                  <a:schemeClr val="bg2">
                    <a:lumMod val="75000"/>
                  </a:schemeClr>
                </a:solidFill>
                <a:latin typeface="Arial" panose="020B0604020202020204" pitchFamily="34" charset="0"/>
                <a:cs typeface="Arial" panose="020B0604020202020204" pitchFamily="34" charset="0"/>
              </a:rPr>
            </a:br>
            <a:r>
              <a:rPr lang="en-US" sz="1800" b="1" dirty="0">
                <a:solidFill>
                  <a:schemeClr val="bg2">
                    <a:lumMod val="75000"/>
                  </a:schemeClr>
                </a:solidFill>
                <a:latin typeface="Arial" panose="020B0604020202020204" pitchFamily="34" charset="0"/>
                <a:cs typeface="Arial" panose="020B0604020202020204" pitchFamily="34" charset="0"/>
              </a:rPr>
              <a:t> viz.</a:t>
            </a:r>
          </a:p>
          <a:p>
            <a:endParaRPr lang="en-US" sz="1800" b="1" dirty="0">
              <a:solidFill>
                <a:schemeClr val="bg2">
                  <a:lumMod val="75000"/>
                </a:schemeClr>
              </a:solidFill>
              <a:latin typeface="Arial" panose="020B0604020202020204" pitchFamily="34" charset="0"/>
              <a:cs typeface="Arial" panose="020B0604020202020204" pitchFamily="34" charset="0"/>
            </a:endParaRPr>
          </a:p>
          <a:p>
            <a:pPr marL="400050" indent="-400050">
              <a:buFont typeface="+mj-lt"/>
              <a:buAutoNum type="romanUcPeriod"/>
            </a:pPr>
            <a:r>
              <a:rPr lang="en-US" b="1" dirty="0">
                <a:solidFill>
                  <a:schemeClr val="bg2">
                    <a:lumMod val="75000"/>
                  </a:schemeClr>
                </a:solidFill>
                <a:latin typeface="Arial" panose="020B0604020202020204" pitchFamily="34" charset="0"/>
                <a:cs typeface="Arial" panose="020B0604020202020204" pitchFamily="34" charset="0"/>
              </a:rPr>
              <a:t>C</a:t>
            </a:r>
            <a:r>
              <a:rPr lang="en-US" sz="1800" b="1" dirty="0">
                <a:solidFill>
                  <a:schemeClr val="bg2">
                    <a:lumMod val="75000"/>
                  </a:schemeClr>
                </a:solidFill>
                <a:latin typeface="Arial" panose="020B0604020202020204" pitchFamily="34" charset="0"/>
                <a:cs typeface="Arial" panose="020B0604020202020204" pitchFamily="34" charset="0"/>
              </a:rPr>
              <a:t>ase status wise summary</a:t>
            </a:r>
            <a:endParaRPr lang="en-US" b="1" dirty="0">
              <a:solidFill>
                <a:schemeClr val="bg2">
                  <a:lumMod val="75000"/>
                </a:schemeClr>
              </a:solidFill>
              <a:latin typeface="Arial" panose="020B0604020202020204" pitchFamily="34" charset="0"/>
              <a:cs typeface="Arial" panose="020B0604020202020204" pitchFamily="34" charset="0"/>
            </a:endParaRPr>
          </a:p>
          <a:p>
            <a:pPr marL="400050" indent="-400050">
              <a:buFont typeface="+mj-lt"/>
              <a:buAutoNum type="romanUcPeriod"/>
            </a:pPr>
            <a:r>
              <a:rPr lang="en-US" sz="1800" b="1" dirty="0">
                <a:solidFill>
                  <a:schemeClr val="bg2">
                    <a:lumMod val="75000"/>
                  </a:schemeClr>
                </a:solidFill>
                <a:latin typeface="Arial" panose="020B0604020202020204" pitchFamily="34" charset="0"/>
                <a:cs typeface="Arial" panose="020B0604020202020204" pitchFamily="34" charset="0"/>
              </a:rPr>
              <a:t>Case category wise summary</a:t>
            </a:r>
          </a:p>
          <a:p>
            <a:pPr marL="400050" indent="-400050">
              <a:buFont typeface="+mj-lt"/>
              <a:buAutoNum type="romanUcPeriod"/>
            </a:pPr>
            <a:r>
              <a:rPr lang="en-US" b="1" dirty="0">
                <a:solidFill>
                  <a:schemeClr val="bg2">
                    <a:lumMod val="75000"/>
                  </a:schemeClr>
                </a:solidFill>
                <a:latin typeface="Arial" panose="020B0604020202020204" pitchFamily="34" charset="0"/>
                <a:cs typeface="Arial" panose="020B0604020202020204" pitchFamily="34" charset="0"/>
              </a:rPr>
              <a:t>F</a:t>
            </a:r>
            <a:r>
              <a:rPr lang="en-US" sz="1800" b="1" dirty="0">
                <a:solidFill>
                  <a:schemeClr val="bg2">
                    <a:lumMod val="75000"/>
                  </a:schemeClr>
                </a:solidFill>
                <a:latin typeface="Arial" panose="020B0604020202020204" pitchFamily="34" charset="0"/>
                <a:cs typeface="Arial" panose="020B0604020202020204" pitchFamily="34" charset="0"/>
              </a:rPr>
              <a:t>inancial implication wise summary</a:t>
            </a:r>
          </a:p>
          <a:p>
            <a:pPr marL="400050" indent="-400050">
              <a:buFont typeface="+mj-lt"/>
              <a:buAutoNum type="romanUcPeriod"/>
            </a:pPr>
            <a:r>
              <a:rPr lang="en-US" b="1" dirty="0">
                <a:solidFill>
                  <a:schemeClr val="bg2">
                    <a:lumMod val="75000"/>
                  </a:schemeClr>
                </a:solidFill>
                <a:latin typeface="Arial" panose="020B0604020202020204" pitchFamily="34" charset="0"/>
                <a:cs typeface="Arial" panose="020B0604020202020204" pitchFamily="34" charset="0"/>
              </a:rPr>
              <a:t>Important case wise summary</a:t>
            </a:r>
            <a:r>
              <a:rPr lang="en-US" sz="1800" b="1" dirty="0">
                <a:solidFill>
                  <a:schemeClr val="bg2">
                    <a:lumMod val="75000"/>
                  </a:schemeClr>
                </a:solidFill>
                <a:latin typeface="Arial" panose="020B0604020202020204" pitchFamily="34" charset="0"/>
                <a:cs typeface="Arial" panose="020B0604020202020204" pitchFamily="34" charset="0"/>
              </a:rPr>
              <a:t> </a:t>
            </a:r>
          </a:p>
          <a:p>
            <a:pPr marL="400050" indent="-400050">
              <a:buFont typeface="+mj-lt"/>
              <a:buAutoNum type="romanUcPeriod"/>
            </a:pPr>
            <a:r>
              <a:rPr lang="en-US" b="1" dirty="0">
                <a:solidFill>
                  <a:schemeClr val="bg2">
                    <a:lumMod val="75000"/>
                  </a:schemeClr>
                </a:solidFill>
                <a:latin typeface="Arial" panose="020B0604020202020204" pitchFamily="34" charset="0"/>
                <a:cs typeface="Arial" panose="020B0604020202020204" pitchFamily="34" charset="0"/>
              </a:rPr>
              <a:t>C</a:t>
            </a:r>
            <a:r>
              <a:rPr lang="en-US" sz="1800" b="1" dirty="0">
                <a:solidFill>
                  <a:schemeClr val="bg2">
                    <a:lumMod val="75000"/>
                  </a:schemeClr>
                </a:solidFill>
                <a:latin typeface="Arial" panose="020B0604020202020204" pitchFamily="34" charset="0"/>
                <a:cs typeface="Arial" panose="020B0604020202020204" pitchFamily="34" charset="0"/>
              </a:rPr>
              <a:t>ourt wise summary </a:t>
            </a:r>
          </a:p>
          <a:p>
            <a:pPr marL="400050" indent="-400050">
              <a:buFont typeface="+mj-lt"/>
              <a:buAutoNum type="romanUcPeriod"/>
            </a:pPr>
            <a:r>
              <a:rPr lang="en-US" b="1" dirty="0">
                <a:solidFill>
                  <a:schemeClr val="bg2">
                    <a:lumMod val="75000"/>
                  </a:schemeClr>
                </a:solidFill>
                <a:latin typeface="Arial" panose="020B0604020202020204" pitchFamily="34" charset="0"/>
                <a:cs typeface="Arial" panose="020B0604020202020204" pitchFamily="34" charset="0"/>
              </a:rPr>
              <a:t>D</a:t>
            </a:r>
            <a:r>
              <a:rPr lang="en-US" sz="1800" b="1" dirty="0">
                <a:solidFill>
                  <a:schemeClr val="bg2">
                    <a:lumMod val="75000"/>
                  </a:schemeClr>
                </a:solidFill>
                <a:latin typeface="Arial" panose="020B0604020202020204" pitchFamily="34" charset="0"/>
                <a:cs typeface="Arial" panose="020B0604020202020204" pitchFamily="34" charset="0"/>
              </a:rPr>
              <a:t>ecided cases summary</a:t>
            </a:r>
          </a:p>
          <a:p>
            <a:pPr marL="400050" indent="-400050">
              <a:buFont typeface="+mj-lt"/>
              <a:buAutoNum type="romanUcPeriod"/>
            </a:pPr>
            <a:r>
              <a:rPr lang="en-US" b="1" dirty="0">
                <a:solidFill>
                  <a:schemeClr val="bg2">
                    <a:lumMod val="75000"/>
                  </a:schemeClr>
                </a:solidFill>
                <a:latin typeface="Arial" panose="020B0604020202020204" pitchFamily="34" charset="0"/>
                <a:cs typeface="Arial" panose="020B0604020202020204" pitchFamily="34" charset="0"/>
              </a:rPr>
              <a:t>T</a:t>
            </a:r>
            <a:r>
              <a:rPr lang="en-US" sz="1800" b="1" dirty="0">
                <a:solidFill>
                  <a:schemeClr val="bg2">
                    <a:lumMod val="75000"/>
                  </a:schemeClr>
                </a:solidFill>
                <a:latin typeface="Arial" panose="020B0604020202020204" pitchFamily="34" charset="0"/>
                <a:cs typeface="Arial" panose="020B0604020202020204" pitchFamily="34" charset="0"/>
              </a:rPr>
              <a:t>otal report </a:t>
            </a:r>
          </a:p>
          <a:p>
            <a:pPr marL="400050" indent="-400050">
              <a:buFont typeface="+mj-lt"/>
              <a:buAutoNum type="romanUcPeriod"/>
            </a:pPr>
            <a:r>
              <a:rPr lang="en-US" b="1" dirty="0">
                <a:solidFill>
                  <a:schemeClr val="bg2">
                    <a:lumMod val="75000"/>
                  </a:schemeClr>
                </a:solidFill>
                <a:latin typeface="Arial" panose="020B0604020202020204" pitchFamily="34" charset="0"/>
                <a:cs typeface="Arial" panose="020B0604020202020204" pitchFamily="34" charset="0"/>
              </a:rPr>
              <a:t>T</a:t>
            </a:r>
            <a:r>
              <a:rPr lang="en-US" sz="1800" b="1" dirty="0">
                <a:solidFill>
                  <a:schemeClr val="bg2">
                    <a:lumMod val="75000"/>
                  </a:schemeClr>
                </a:solidFill>
                <a:latin typeface="Arial" panose="020B0604020202020204" pitchFamily="34" charset="0"/>
                <a:cs typeface="Arial" panose="020B0604020202020204" pitchFamily="34" charset="0"/>
              </a:rPr>
              <a:t>otal member list</a:t>
            </a:r>
          </a:p>
          <a:p>
            <a:pPr marL="400050" indent="-400050">
              <a:buFont typeface="+mj-lt"/>
              <a:buAutoNum type="romanUcPeriod"/>
            </a:pPr>
            <a:r>
              <a:rPr lang="en-US" b="1" dirty="0">
                <a:solidFill>
                  <a:schemeClr val="bg2">
                    <a:lumMod val="75000"/>
                  </a:schemeClr>
                </a:solidFill>
                <a:latin typeface="Arial" panose="020B0604020202020204" pitchFamily="34" charset="0"/>
                <a:cs typeface="Arial" panose="020B0604020202020204" pitchFamily="34" charset="0"/>
              </a:rPr>
              <a:t>List of Nodal/Local</a:t>
            </a:r>
          </a:p>
          <a:p>
            <a:pPr marL="400050" indent="-400050">
              <a:buFont typeface="+mj-lt"/>
              <a:buAutoNum type="romanUcPeriod"/>
            </a:pPr>
            <a:r>
              <a:rPr lang="en-US" sz="1800" b="1" dirty="0">
                <a:solidFill>
                  <a:schemeClr val="bg2">
                    <a:lumMod val="75000"/>
                  </a:schemeClr>
                </a:solidFill>
                <a:latin typeface="Arial" panose="020B0604020202020204" pitchFamily="34" charset="0"/>
                <a:cs typeface="Arial" panose="020B0604020202020204" pitchFamily="34" charset="0"/>
              </a:rPr>
              <a:t>Raised bill summary </a:t>
            </a:r>
          </a:p>
          <a:p>
            <a:pPr marL="400050" indent="-400050">
              <a:buFont typeface="+mj-lt"/>
              <a:buAutoNum type="romanUcPeriod"/>
            </a:pPr>
            <a:r>
              <a:rPr lang="en-US" sz="1800" b="1" dirty="0">
                <a:solidFill>
                  <a:schemeClr val="bg2">
                    <a:lumMod val="75000"/>
                  </a:schemeClr>
                </a:solidFill>
                <a:latin typeface="Arial" panose="020B0604020202020204" pitchFamily="34" charset="0"/>
                <a:cs typeface="Arial" panose="020B0604020202020204" pitchFamily="34" charset="0"/>
              </a:rPr>
              <a:t>etc.</a:t>
            </a:r>
            <a:br>
              <a:rPr lang="en-US" sz="1800" b="1" dirty="0">
                <a:solidFill>
                  <a:schemeClr val="bg2">
                    <a:lumMod val="75000"/>
                  </a:schemeClr>
                </a:solidFill>
                <a:latin typeface="Arial" panose="020B0604020202020204" pitchFamily="34" charset="0"/>
                <a:cs typeface="Arial" panose="020B0604020202020204" pitchFamily="34" charset="0"/>
              </a:rPr>
            </a:br>
            <a:endParaRPr lang="en-IN" dirty="0"/>
          </a:p>
        </p:txBody>
      </p:sp>
    </p:spTree>
    <p:extLst>
      <p:ext uri="{BB962C8B-B14F-4D97-AF65-F5344CB8AC3E}">
        <p14:creationId xmlns:p14="http://schemas.microsoft.com/office/powerpoint/2010/main" val="3489970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3576" y="1188720"/>
            <a:ext cx="9312503" cy="1977595"/>
          </a:xfrm>
        </p:spPr>
        <p:txBody>
          <a:bodyPr/>
          <a:lstStyle/>
          <a:p>
            <a:pPr algn="ctr"/>
            <a:endParaRPr lang="en-IN" sz="1600" b="1" dirty="0">
              <a:solidFill>
                <a:schemeClr val="bg2">
                  <a:lumMod val="75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4BE0A78-6500-1CB0-B582-F69197AD5EC9}"/>
              </a:ext>
            </a:extLst>
          </p:cNvPr>
          <p:cNvPicPr>
            <a:picLocks noChangeAspect="1"/>
          </p:cNvPicPr>
          <p:nvPr/>
        </p:nvPicPr>
        <p:blipFill rotWithShape="1">
          <a:blip r:embed="rId2"/>
          <a:srcRect t="18301" b="10897"/>
          <a:stretch/>
        </p:blipFill>
        <p:spPr>
          <a:xfrm>
            <a:off x="828040" y="1188720"/>
            <a:ext cx="10535920" cy="5181600"/>
          </a:xfrm>
          <a:prstGeom prst="rect">
            <a:avLst/>
          </a:prstGeom>
        </p:spPr>
      </p:pic>
      <p:sp>
        <p:nvSpPr>
          <p:cNvPr id="5" name="Down Arrow 7">
            <a:extLst>
              <a:ext uri="{FF2B5EF4-FFF2-40B4-BE49-F238E27FC236}">
                <a16:creationId xmlns:a16="http://schemas.microsoft.com/office/drawing/2014/main" id="{2A7DBEAD-6BBD-1291-F007-0710794DC986}"/>
              </a:ext>
            </a:extLst>
          </p:cNvPr>
          <p:cNvSpPr/>
          <p:nvPr/>
        </p:nvSpPr>
        <p:spPr>
          <a:xfrm>
            <a:off x="4657678" y="487680"/>
            <a:ext cx="280082" cy="7800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18471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8849" y="714374"/>
            <a:ext cx="7362825" cy="638175"/>
          </a:xfrm>
        </p:spPr>
        <p:txBody>
          <a:bodyPr/>
          <a:lstStyle/>
          <a:p>
            <a:pPr algn="ctr"/>
            <a:r>
              <a:rPr lang="en-US" sz="2000" dirty="0">
                <a:solidFill>
                  <a:schemeClr val="bg2">
                    <a:lumMod val="75000"/>
                  </a:schemeClr>
                </a:solidFill>
                <a:latin typeface="Arial" panose="020B0604020202020204" pitchFamily="34" charset="0"/>
                <a:cs typeface="Arial" panose="020B0604020202020204" pitchFamily="34" charset="0"/>
              </a:rPr>
              <a:t>NEW USER REGISTRATION </a:t>
            </a:r>
            <a:r>
              <a:rPr lang="en-US" sz="1000" dirty="0">
                <a:solidFill>
                  <a:schemeClr val="bg2">
                    <a:lumMod val="75000"/>
                  </a:schemeClr>
                </a:solidFill>
                <a:latin typeface="Arial" panose="020B0604020202020204" pitchFamily="34" charset="0"/>
                <a:cs typeface="Arial" panose="020B0604020202020204" pitchFamily="34" charset="0"/>
              </a:rPr>
              <a:t>: </a:t>
            </a:r>
            <a:br>
              <a:rPr lang="en-US" sz="1000" dirty="0">
                <a:solidFill>
                  <a:schemeClr val="bg2">
                    <a:lumMod val="75000"/>
                  </a:schemeClr>
                </a:solidFill>
                <a:latin typeface="Arial" panose="020B0604020202020204" pitchFamily="34" charset="0"/>
                <a:cs typeface="Arial" panose="020B0604020202020204" pitchFamily="34" charset="0"/>
              </a:rPr>
            </a:br>
            <a:r>
              <a:rPr lang="en-US" sz="1000" dirty="0">
                <a:solidFill>
                  <a:schemeClr val="bg2">
                    <a:lumMod val="75000"/>
                  </a:schemeClr>
                </a:solidFill>
                <a:latin typeface="Arial" panose="020B0604020202020204" pitchFamily="34" charset="0"/>
                <a:cs typeface="Arial" panose="020B0604020202020204" pitchFamily="34" charset="0"/>
              </a:rPr>
              <a:t>(The specific ministry would login with its username and password  in the user login form)</a:t>
            </a:r>
            <a:br>
              <a:rPr lang="en-IN" sz="1000" dirty="0">
                <a:solidFill>
                  <a:schemeClr val="bg2">
                    <a:lumMod val="75000"/>
                  </a:schemeClr>
                </a:solidFill>
                <a:latin typeface="Arial" panose="020B0604020202020204" pitchFamily="34" charset="0"/>
                <a:cs typeface="Arial" panose="020B0604020202020204" pitchFamily="34" charset="0"/>
              </a:rPr>
            </a:br>
            <a:endParaRPr lang="en-IN" sz="1000" dirty="0">
              <a:solidFill>
                <a:schemeClr val="bg2">
                  <a:lumMod val="75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2"/>
          <a:srcRect l="7107" t="3847" r="8789" b="20192"/>
          <a:stretch/>
        </p:blipFill>
        <p:spPr>
          <a:xfrm>
            <a:off x="504825" y="1495424"/>
            <a:ext cx="5276850" cy="4867276"/>
          </a:xfrm>
          <a:prstGeom prst="rect">
            <a:avLst/>
          </a:prstGeom>
        </p:spPr>
      </p:pic>
      <p:sp>
        <p:nvSpPr>
          <p:cNvPr id="7" name="Rectangle 6"/>
          <p:cNvSpPr/>
          <p:nvPr/>
        </p:nvSpPr>
        <p:spPr>
          <a:xfrm>
            <a:off x="5781675" y="1495424"/>
            <a:ext cx="5915024" cy="4307846"/>
          </a:xfrm>
          <a:prstGeom prst="rect">
            <a:avLst/>
          </a:prstGeom>
        </p:spPr>
        <p:txBody>
          <a:bodyPr wrap="square">
            <a:spAutoFit/>
          </a:bodyPr>
          <a:lstStyle/>
          <a:p>
            <a:pPr>
              <a:lnSpc>
                <a:spcPct val="107000"/>
              </a:lnSpc>
              <a:spcAft>
                <a:spcPts val="0"/>
              </a:spcAft>
            </a:pPr>
            <a:r>
              <a:rPr lang="en-IN" sz="1600" dirty="0">
                <a:solidFill>
                  <a:schemeClr val="bg2">
                    <a:lumMod val="75000"/>
                  </a:schemeClr>
                </a:solidFill>
                <a:latin typeface="Arial" panose="020B0604020202020204" pitchFamily="34" charset="0"/>
                <a:ea typeface="Calibri" panose="020F0502020204030204" pitchFamily="34" charset="0"/>
                <a:cs typeface="Arial" panose="020B0604020202020204" pitchFamily="34" charset="0"/>
              </a:rPr>
              <a:t>STEPS OF NEW USER REGISTERATION:</a:t>
            </a:r>
          </a:p>
          <a:p>
            <a:pPr>
              <a:lnSpc>
                <a:spcPct val="107000"/>
              </a:lnSpc>
              <a:spcAft>
                <a:spcPts val="0"/>
              </a:spcAft>
            </a:pPr>
            <a:r>
              <a:rPr lang="en-IN" sz="1600" dirty="0">
                <a:solidFill>
                  <a:schemeClr val="bg2">
                    <a:lumMod val="75000"/>
                  </a:schemeClr>
                </a:solidFill>
                <a:latin typeface="Arial" panose="020B0604020202020204" pitchFamily="34" charset="0"/>
                <a:ea typeface="Calibri" panose="020F0502020204030204" pitchFamily="34" charset="0"/>
                <a:cs typeface="Arial" panose="020B0604020202020204" pitchFamily="34" charset="0"/>
              </a:rPr>
              <a:t> </a:t>
            </a:r>
          </a:p>
          <a:p>
            <a:pPr marL="342900" lvl="0" indent="-342900">
              <a:lnSpc>
                <a:spcPct val="107000"/>
              </a:lnSpc>
              <a:spcAft>
                <a:spcPts val="0"/>
              </a:spcAft>
              <a:buFont typeface="Symbol" panose="05050102010706020507" pitchFamily="18" charset="2"/>
              <a:buChar char=""/>
            </a:pPr>
            <a:r>
              <a:rPr lang="en-IN" sz="1600" dirty="0">
                <a:solidFill>
                  <a:schemeClr val="bg2">
                    <a:lumMod val="75000"/>
                  </a:schemeClr>
                </a:solidFill>
                <a:latin typeface="Arial" panose="020B0604020202020204" pitchFamily="34" charset="0"/>
                <a:ea typeface="Calibri" panose="020F0502020204030204" pitchFamily="34" charset="0"/>
                <a:cs typeface="Arial" panose="020B0604020202020204" pitchFamily="34" charset="0"/>
              </a:rPr>
              <a:t>Click on New user link </a:t>
            </a:r>
          </a:p>
          <a:p>
            <a:pPr marL="342900" lvl="0" indent="-342900">
              <a:lnSpc>
                <a:spcPct val="107000"/>
              </a:lnSpc>
              <a:spcAft>
                <a:spcPts val="0"/>
              </a:spcAft>
              <a:buFont typeface="Symbol" panose="05050102010706020507" pitchFamily="18" charset="2"/>
              <a:buChar char=""/>
            </a:pPr>
            <a:endParaRPr lang="en-IN" sz="1600" dirty="0">
              <a:solidFill>
                <a:schemeClr val="bg2">
                  <a:lumMod val="75000"/>
                </a:schemeClr>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IN" sz="1600" dirty="0">
                <a:solidFill>
                  <a:schemeClr val="bg2">
                    <a:lumMod val="75000"/>
                  </a:schemeClr>
                </a:solidFill>
                <a:latin typeface="Arial" panose="020B0604020202020204" pitchFamily="34" charset="0"/>
                <a:ea typeface="Calibri" panose="020F0502020204030204" pitchFamily="34" charset="0"/>
                <a:cs typeface="Arial" panose="020B0604020202020204" pitchFamily="34" charset="0"/>
              </a:rPr>
              <a:t>Select Ministry from the drop-down </a:t>
            </a:r>
          </a:p>
          <a:p>
            <a:pPr marL="342900" lvl="0" indent="-342900">
              <a:lnSpc>
                <a:spcPct val="107000"/>
              </a:lnSpc>
              <a:spcAft>
                <a:spcPts val="0"/>
              </a:spcAft>
              <a:buFont typeface="Symbol" panose="05050102010706020507" pitchFamily="18" charset="2"/>
              <a:buChar char=""/>
            </a:pPr>
            <a:endParaRPr lang="en-IN" sz="1600" dirty="0">
              <a:solidFill>
                <a:schemeClr val="bg2">
                  <a:lumMod val="75000"/>
                </a:schemeClr>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IN" sz="1600" dirty="0">
                <a:solidFill>
                  <a:schemeClr val="bg2">
                    <a:lumMod val="75000"/>
                  </a:schemeClr>
                </a:solidFill>
                <a:latin typeface="Arial" panose="020B0604020202020204" pitchFamily="34" charset="0"/>
                <a:ea typeface="Calibri" panose="020F0502020204030204" pitchFamily="34" charset="0"/>
                <a:cs typeface="Arial" panose="020B0604020202020204" pitchFamily="34" charset="0"/>
              </a:rPr>
              <a:t>Fill details as required  (name, </a:t>
            </a:r>
            <a:r>
              <a:rPr lang="en-IN" sz="1600" dirty="0">
                <a:solidFill>
                  <a:schemeClr val="bg2">
                    <a:lumMod val="75000"/>
                  </a:schemeClr>
                </a:solidFill>
                <a:latin typeface="Arial" panose="020B0604020202020204" pitchFamily="34" charset="0"/>
                <a:cs typeface="Arial" panose="020B0604020202020204" pitchFamily="34" charset="0"/>
              </a:rPr>
              <a:t>mobile number, designation, department/attached/subordinate office, username, password, confirm password, captcha )</a:t>
            </a:r>
          </a:p>
          <a:p>
            <a:pPr marL="342900" lvl="0" indent="-342900">
              <a:lnSpc>
                <a:spcPct val="107000"/>
              </a:lnSpc>
              <a:spcAft>
                <a:spcPts val="0"/>
              </a:spcAft>
              <a:buFont typeface="Symbol" panose="05050102010706020507" pitchFamily="18" charset="2"/>
              <a:buChar char=""/>
            </a:pPr>
            <a:endParaRPr lang="en-IN" sz="1600" dirty="0">
              <a:solidFill>
                <a:schemeClr val="bg2">
                  <a:lumMod val="75000"/>
                </a:schemeClr>
              </a:solidFill>
              <a:latin typeface="Arial" panose="020B0604020202020204" pitchFamily="34" charset="0"/>
              <a:cs typeface="Arial" panose="020B0604020202020204" pitchFamily="34" charset="0"/>
            </a:endParaRPr>
          </a:p>
          <a:p>
            <a:pPr marL="342900" indent="-342900">
              <a:lnSpc>
                <a:spcPct val="107000"/>
              </a:lnSpc>
              <a:buFont typeface="Symbol" panose="05050102010706020507" pitchFamily="18" charset="2"/>
              <a:buChar char=""/>
            </a:pPr>
            <a:r>
              <a:rPr lang="en-IN" sz="1600" dirty="0">
                <a:solidFill>
                  <a:schemeClr val="bg2">
                    <a:lumMod val="75000"/>
                  </a:schemeClr>
                </a:solidFill>
                <a:latin typeface="Arial" panose="020B0604020202020204" pitchFamily="34" charset="0"/>
                <a:cs typeface="Arial" panose="020B0604020202020204" pitchFamily="34" charset="0"/>
              </a:rPr>
              <a:t>Add User: Click on the ADD USER button to complete the registration process</a:t>
            </a:r>
          </a:p>
          <a:p>
            <a:pPr lvl="0">
              <a:lnSpc>
                <a:spcPct val="107000"/>
              </a:lnSpc>
              <a:spcAft>
                <a:spcPts val="0"/>
              </a:spcAft>
            </a:pPr>
            <a:endParaRPr lang="en-IN" sz="1600" dirty="0">
              <a:solidFill>
                <a:schemeClr val="bg2">
                  <a:lumMod val="75000"/>
                </a:schemeClr>
              </a:solidFill>
              <a:latin typeface="Arial" panose="020B060402020202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endParaRPr lang="en-IN" sz="1600" dirty="0">
              <a:solidFill>
                <a:schemeClr val="bg2">
                  <a:lumMod val="75000"/>
                </a:schemeClr>
              </a:solidFill>
              <a:latin typeface="Arial" panose="020B060402020202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endParaRPr lang="en-IN" sz="1600" dirty="0">
              <a:solidFill>
                <a:schemeClr val="bg2">
                  <a:lumMod val="75000"/>
                </a:schemeClr>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endParaRPr lang="en-IN" sz="1600" dirty="0">
              <a:solidFill>
                <a:schemeClr val="bg2">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2118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8849" y="714374"/>
            <a:ext cx="7362825" cy="638175"/>
          </a:xfrm>
        </p:spPr>
        <p:txBody>
          <a:bodyPr/>
          <a:lstStyle/>
          <a:p>
            <a:pPr algn="ctr"/>
            <a:r>
              <a:rPr lang="en-US" sz="2000" b="1" dirty="0">
                <a:solidFill>
                  <a:schemeClr val="bg2">
                    <a:lumMod val="75000"/>
                  </a:schemeClr>
                </a:solidFill>
                <a:latin typeface="Arial" panose="020B0604020202020204" pitchFamily="34" charset="0"/>
                <a:cs typeface="Arial" panose="020B0604020202020204" pitchFamily="34" charset="0"/>
              </a:rPr>
              <a:t>POLICY TO FILL DETAILS </a:t>
            </a:r>
            <a:br>
              <a:rPr lang="en-US" sz="2000" b="1" dirty="0">
                <a:solidFill>
                  <a:schemeClr val="bg2">
                    <a:lumMod val="75000"/>
                  </a:schemeClr>
                </a:solidFill>
                <a:latin typeface="Arial" panose="020B0604020202020204" pitchFamily="34" charset="0"/>
                <a:cs typeface="Arial" panose="020B0604020202020204" pitchFamily="34" charset="0"/>
              </a:rPr>
            </a:br>
            <a:endParaRPr lang="en-IN" sz="2000" b="1" dirty="0">
              <a:solidFill>
                <a:schemeClr val="bg2">
                  <a:lumMod val="75000"/>
                </a:schemeClr>
              </a:solidFill>
              <a:latin typeface="Arial" panose="020B0604020202020204" pitchFamily="34" charset="0"/>
              <a:cs typeface="Arial" panose="020B0604020202020204" pitchFamily="34" charset="0"/>
            </a:endParaRPr>
          </a:p>
        </p:txBody>
      </p:sp>
      <p:sp>
        <p:nvSpPr>
          <p:cNvPr id="7" name="Rectangle 6"/>
          <p:cNvSpPr/>
          <p:nvPr/>
        </p:nvSpPr>
        <p:spPr>
          <a:xfrm>
            <a:off x="847726" y="1514475"/>
            <a:ext cx="9867900" cy="4787786"/>
          </a:xfrm>
          <a:prstGeom prst="rect">
            <a:avLst/>
          </a:prstGeom>
        </p:spPr>
        <p:txBody>
          <a:bodyPr wrap="square">
            <a:spAutoFit/>
          </a:bodyPr>
          <a:lstStyle/>
          <a:p>
            <a:pPr marL="342900" lvl="0" indent="-342900">
              <a:buFont typeface="+mj-lt"/>
              <a:buAutoNum type="arabicPeriod"/>
            </a:pPr>
            <a:r>
              <a:rPr lang="en-IN" sz="1600" dirty="0">
                <a:solidFill>
                  <a:schemeClr val="bg2">
                    <a:lumMod val="75000"/>
                  </a:schemeClr>
                </a:solidFill>
                <a:latin typeface="Arial" panose="020B0604020202020204" pitchFamily="34" charset="0"/>
                <a:cs typeface="Arial" panose="020B0604020202020204" pitchFamily="34" charset="0"/>
              </a:rPr>
              <a:t>Name: Enter full name. It accepts only alphabets and space. Number and special characters are not allowed. </a:t>
            </a:r>
          </a:p>
          <a:p>
            <a:pPr marL="342900" lvl="0" indent="-342900">
              <a:buFont typeface="+mj-lt"/>
              <a:buAutoNum type="arabicPeriod"/>
            </a:pPr>
            <a:endParaRPr lang="en-IN" sz="1600" dirty="0">
              <a:solidFill>
                <a:schemeClr val="bg2">
                  <a:lumMod val="75000"/>
                </a:schemeClr>
              </a:solidFill>
              <a:latin typeface="Arial" panose="020B0604020202020204" pitchFamily="34" charset="0"/>
              <a:cs typeface="Arial" panose="020B0604020202020204" pitchFamily="34" charset="0"/>
            </a:endParaRPr>
          </a:p>
          <a:p>
            <a:pPr marL="342900" lvl="0" indent="-342900">
              <a:buFont typeface="+mj-lt"/>
              <a:buAutoNum type="arabicPeriod"/>
            </a:pPr>
            <a:r>
              <a:rPr lang="en-IN" sz="1600" dirty="0">
                <a:solidFill>
                  <a:schemeClr val="bg2">
                    <a:lumMod val="75000"/>
                  </a:schemeClr>
                </a:solidFill>
                <a:latin typeface="Arial" panose="020B0604020202020204" pitchFamily="34" charset="0"/>
                <a:cs typeface="Arial" panose="020B0604020202020204" pitchFamily="34" charset="0"/>
              </a:rPr>
              <a:t>Mobile Number: Enter 10 digit mobile numbers. </a:t>
            </a:r>
          </a:p>
          <a:p>
            <a:pPr marL="342900" lvl="0" indent="-342900">
              <a:buFont typeface="+mj-lt"/>
              <a:buAutoNum type="arabicPeriod"/>
            </a:pPr>
            <a:endParaRPr lang="en-IN" sz="1600" dirty="0">
              <a:solidFill>
                <a:schemeClr val="bg2">
                  <a:lumMod val="75000"/>
                </a:schemeClr>
              </a:solidFill>
              <a:latin typeface="Arial" panose="020B0604020202020204" pitchFamily="34" charset="0"/>
              <a:cs typeface="Arial" panose="020B0604020202020204" pitchFamily="34" charset="0"/>
            </a:endParaRPr>
          </a:p>
          <a:p>
            <a:pPr marL="342900" lvl="0" indent="-342900">
              <a:buFont typeface="+mj-lt"/>
              <a:buAutoNum type="arabicPeriod"/>
            </a:pPr>
            <a:r>
              <a:rPr lang="en-IN" sz="1600" dirty="0">
                <a:solidFill>
                  <a:schemeClr val="bg2">
                    <a:lumMod val="75000"/>
                  </a:schemeClr>
                </a:solidFill>
                <a:latin typeface="Arial" panose="020B0604020202020204" pitchFamily="34" charset="0"/>
                <a:cs typeface="Arial" panose="020B0604020202020204" pitchFamily="34" charset="0"/>
              </a:rPr>
              <a:t>Designation: Select designation from drop down list. </a:t>
            </a:r>
          </a:p>
          <a:p>
            <a:pPr lvl="0"/>
            <a:endParaRPr lang="en-IN" sz="1600" dirty="0">
              <a:solidFill>
                <a:schemeClr val="bg2">
                  <a:lumMod val="75000"/>
                </a:schemeClr>
              </a:solidFill>
              <a:latin typeface="Arial" panose="020B0604020202020204" pitchFamily="34" charset="0"/>
              <a:cs typeface="Arial" panose="020B0604020202020204" pitchFamily="34" charset="0"/>
            </a:endParaRPr>
          </a:p>
          <a:p>
            <a:pPr lvl="0"/>
            <a:r>
              <a:rPr lang="en-IN" sz="1600" dirty="0">
                <a:solidFill>
                  <a:schemeClr val="bg2">
                    <a:lumMod val="75000"/>
                  </a:schemeClr>
                </a:solidFill>
                <a:latin typeface="Arial" panose="020B0604020202020204" pitchFamily="34" charset="0"/>
                <a:cs typeface="Arial" panose="020B0604020202020204" pitchFamily="34" charset="0"/>
              </a:rPr>
              <a:t>4.   Department/Attached/Subordinate Office: Select department/attached/subordinate office from the drop   list. Subsequently select sub-department and functional department (if available) from the drop down list.</a:t>
            </a:r>
          </a:p>
          <a:p>
            <a:pPr lvl="0"/>
            <a:endParaRPr lang="en-IN" sz="1600" dirty="0">
              <a:solidFill>
                <a:schemeClr val="bg2">
                  <a:lumMod val="75000"/>
                </a:schemeClr>
              </a:solidFill>
              <a:latin typeface="Arial" panose="020B0604020202020204" pitchFamily="34" charset="0"/>
              <a:cs typeface="Arial" panose="020B0604020202020204" pitchFamily="34" charset="0"/>
            </a:endParaRPr>
          </a:p>
          <a:p>
            <a:pPr lvl="0"/>
            <a:r>
              <a:rPr lang="en-IN" sz="1600" dirty="0">
                <a:solidFill>
                  <a:schemeClr val="bg2">
                    <a:lumMod val="75000"/>
                  </a:schemeClr>
                </a:solidFill>
                <a:latin typeface="Arial" panose="020B0604020202020204" pitchFamily="34" charset="0"/>
                <a:cs typeface="Arial" panose="020B0604020202020204" pitchFamily="34" charset="0"/>
              </a:rPr>
              <a:t>5. Username: Length is between 5 to 15. It accepts only alphanumeric values. </a:t>
            </a:r>
          </a:p>
          <a:p>
            <a:pPr lvl="0"/>
            <a:endParaRPr lang="en-IN" sz="1600" dirty="0">
              <a:solidFill>
                <a:schemeClr val="bg2">
                  <a:lumMod val="75000"/>
                </a:schemeClr>
              </a:solidFill>
              <a:latin typeface="Arial" panose="020B0604020202020204" pitchFamily="34" charset="0"/>
              <a:cs typeface="Arial" panose="020B0604020202020204" pitchFamily="34" charset="0"/>
            </a:endParaRPr>
          </a:p>
          <a:p>
            <a:pPr lvl="0"/>
            <a:r>
              <a:rPr lang="en-IN" sz="1600" dirty="0">
                <a:solidFill>
                  <a:schemeClr val="bg2">
                    <a:lumMod val="75000"/>
                  </a:schemeClr>
                </a:solidFill>
                <a:latin typeface="Arial" panose="020B0604020202020204" pitchFamily="34" charset="0"/>
                <a:cs typeface="Arial" panose="020B0604020202020204" pitchFamily="34" charset="0"/>
              </a:rPr>
              <a:t>6. Password: ◆ Password should be at least 8 characters long. ◆ It should contain at least one number, one alphabet , one special character , one upper case and one lowercase letter.</a:t>
            </a:r>
          </a:p>
          <a:p>
            <a:pPr lvl="0"/>
            <a:endParaRPr lang="en-IN" sz="1600" dirty="0">
              <a:solidFill>
                <a:schemeClr val="bg2">
                  <a:lumMod val="75000"/>
                </a:schemeClr>
              </a:solidFill>
              <a:latin typeface="Arial" panose="020B0604020202020204" pitchFamily="34" charset="0"/>
              <a:cs typeface="Arial" panose="020B0604020202020204" pitchFamily="34" charset="0"/>
            </a:endParaRPr>
          </a:p>
          <a:p>
            <a:pPr lvl="0"/>
            <a:r>
              <a:rPr lang="en-IN" sz="1600" dirty="0">
                <a:solidFill>
                  <a:schemeClr val="bg2">
                    <a:lumMod val="75000"/>
                  </a:schemeClr>
                </a:solidFill>
                <a:latin typeface="Arial" panose="020B0604020202020204" pitchFamily="34" charset="0"/>
                <a:cs typeface="Arial" panose="020B0604020202020204" pitchFamily="34" charset="0"/>
              </a:rPr>
              <a:t>7. Add User: Click on the ADD USER button to complete the registration process</a:t>
            </a:r>
          </a:p>
          <a:p>
            <a:pPr lvl="0"/>
            <a:endParaRPr lang="en-US" sz="1600" dirty="0">
              <a:solidFill>
                <a:schemeClr val="bg2">
                  <a:lumMod val="75000"/>
                </a:schemeClr>
              </a:solidFill>
              <a:latin typeface="Arial" panose="020B0604020202020204" pitchFamily="34" charset="0"/>
              <a:cs typeface="Arial" panose="020B0604020202020204" pitchFamily="34" charset="0"/>
            </a:endParaRPr>
          </a:p>
          <a:p>
            <a:pPr lvl="0"/>
            <a:r>
              <a:rPr lang="en-US" sz="1600" dirty="0">
                <a:solidFill>
                  <a:schemeClr val="bg2">
                    <a:lumMod val="75000"/>
                  </a:schemeClr>
                </a:solidFill>
                <a:latin typeface="Arial" panose="020B0604020202020204" pitchFamily="34" charset="0"/>
                <a:cs typeface="Arial" panose="020B0604020202020204" pitchFamily="34" charset="0"/>
              </a:rPr>
              <a:t>Note* For Activation of account can contact to LIMBS team on Legis@nic.in/Projectlimbs@gmail.com</a:t>
            </a:r>
            <a:endParaRPr lang="en-IN" sz="1600" dirty="0">
              <a:solidFill>
                <a:schemeClr val="bg2">
                  <a:lumMod val="75000"/>
                </a:schemeClr>
              </a:solidFill>
              <a:latin typeface="Arial" panose="020B0604020202020204" pitchFamily="34" charset="0"/>
              <a:cs typeface="Arial" panose="020B0604020202020204" pitchFamily="34" charset="0"/>
            </a:endParaRPr>
          </a:p>
          <a:p>
            <a:pPr lvl="0">
              <a:lnSpc>
                <a:spcPct val="107000"/>
              </a:lnSpc>
              <a:spcAft>
                <a:spcPts val="0"/>
              </a:spcAft>
            </a:pPr>
            <a:endParaRPr lang="en-IN" sz="1600" dirty="0">
              <a:solidFill>
                <a:schemeClr val="bg2">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10713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8850" y="333376"/>
            <a:ext cx="7343774" cy="895349"/>
          </a:xfrm>
        </p:spPr>
        <p:txBody>
          <a:bodyPr/>
          <a:lstStyle/>
          <a:p>
            <a:pPr algn="ctr"/>
            <a:r>
              <a:rPr lang="en-US" sz="2000" b="1" dirty="0">
                <a:solidFill>
                  <a:schemeClr val="bg2">
                    <a:lumMod val="75000"/>
                  </a:schemeClr>
                </a:solidFill>
                <a:latin typeface="Arial" panose="020B0604020202020204" pitchFamily="34" charset="0"/>
                <a:cs typeface="Arial" panose="020B0604020202020204" pitchFamily="34" charset="0"/>
              </a:rPr>
              <a:t>NEW CASE ENTRY </a:t>
            </a:r>
            <a:br>
              <a:rPr lang="en-US" sz="2000" b="1" dirty="0">
                <a:solidFill>
                  <a:schemeClr val="bg2">
                    <a:lumMod val="75000"/>
                  </a:schemeClr>
                </a:solidFill>
                <a:latin typeface="Arial" panose="020B0604020202020204" pitchFamily="34" charset="0"/>
                <a:cs typeface="Arial" panose="020B0604020202020204" pitchFamily="34" charset="0"/>
              </a:rPr>
            </a:br>
            <a:r>
              <a:rPr lang="en-US" sz="1000" b="1" dirty="0">
                <a:solidFill>
                  <a:schemeClr val="bg2">
                    <a:lumMod val="75000"/>
                  </a:schemeClr>
                </a:solidFill>
                <a:latin typeface="Arial" panose="020B0604020202020204" pitchFamily="34" charset="0"/>
                <a:cs typeface="Arial" panose="020B0604020202020204" pitchFamily="34" charset="0"/>
              </a:rPr>
              <a:t>(via New Entry under My court cases)</a:t>
            </a:r>
            <a:endParaRPr lang="en-IN" sz="1000" b="1" dirty="0">
              <a:solidFill>
                <a:schemeClr val="bg2">
                  <a:lumMod val="75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a:srcRect l="9162" t="9556" r="10470" b="10854"/>
          <a:stretch/>
        </p:blipFill>
        <p:spPr>
          <a:xfrm>
            <a:off x="1571622" y="3114674"/>
            <a:ext cx="8191501" cy="3143250"/>
          </a:xfrm>
          <a:prstGeom prst="rect">
            <a:avLst/>
          </a:prstGeom>
        </p:spPr>
      </p:pic>
      <p:pic>
        <p:nvPicPr>
          <p:cNvPr id="6" name="Picture 5"/>
          <p:cNvPicPr>
            <a:picLocks noChangeAspect="1"/>
          </p:cNvPicPr>
          <p:nvPr/>
        </p:nvPicPr>
        <p:blipFill rotWithShape="1">
          <a:blip r:embed="rId3"/>
          <a:srcRect t="17441" b="53388"/>
          <a:stretch/>
        </p:blipFill>
        <p:spPr>
          <a:xfrm>
            <a:off x="1571622" y="2105024"/>
            <a:ext cx="8191501" cy="1009650"/>
          </a:xfrm>
          <a:prstGeom prst="rect">
            <a:avLst/>
          </a:prstGeom>
        </p:spPr>
      </p:pic>
      <p:sp>
        <p:nvSpPr>
          <p:cNvPr id="8" name="Down Arrow 7"/>
          <p:cNvSpPr/>
          <p:nvPr/>
        </p:nvSpPr>
        <p:spPr>
          <a:xfrm>
            <a:off x="2571750" y="1228725"/>
            <a:ext cx="66675" cy="11144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636709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8849" y="714374"/>
            <a:ext cx="7362825" cy="638175"/>
          </a:xfrm>
        </p:spPr>
        <p:txBody>
          <a:bodyPr/>
          <a:lstStyle/>
          <a:p>
            <a:pPr algn="ctr"/>
            <a:r>
              <a:rPr lang="en-US" sz="2000" b="1" dirty="0">
                <a:solidFill>
                  <a:schemeClr val="bg2">
                    <a:lumMod val="75000"/>
                  </a:schemeClr>
                </a:solidFill>
                <a:latin typeface="Arial" panose="020B0604020202020204" pitchFamily="34" charset="0"/>
                <a:cs typeface="Arial" panose="020B0604020202020204" pitchFamily="34" charset="0"/>
              </a:rPr>
              <a:t>POLICY TO FILL DETAILS </a:t>
            </a:r>
            <a:br>
              <a:rPr lang="en-US" sz="2000" b="1" dirty="0">
                <a:solidFill>
                  <a:schemeClr val="bg2">
                    <a:lumMod val="75000"/>
                  </a:schemeClr>
                </a:solidFill>
                <a:latin typeface="Arial" panose="020B0604020202020204" pitchFamily="34" charset="0"/>
                <a:cs typeface="Arial" panose="020B0604020202020204" pitchFamily="34" charset="0"/>
              </a:rPr>
            </a:br>
            <a:endParaRPr lang="en-IN" sz="2000" b="1" dirty="0">
              <a:solidFill>
                <a:schemeClr val="bg2">
                  <a:lumMod val="75000"/>
                </a:schemeClr>
              </a:solidFill>
              <a:latin typeface="Arial" panose="020B0604020202020204" pitchFamily="34" charset="0"/>
              <a:cs typeface="Arial" panose="020B0604020202020204" pitchFamily="34" charset="0"/>
            </a:endParaRPr>
          </a:p>
        </p:txBody>
      </p:sp>
      <p:sp>
        <p:nvSpPr>
          <p:cNvPr id="7" name="Rectangle 6"/>
          <p:cNvSpPr/>
          <p:nvPr/>
        </p:nvSpPr>
        <p:spPr>
          <a:xfrm>
            <a:off x="819151" y="1271586"/>
            <a:ext cx="9867900" cy="4307846"/>
          </a:xfrm>
          <a:prstGeom prst="rect">
            <a:avLst/>
          </a:prstGeom>
        </p:spPr>
        <p:txBody>
          <a:bodyPr wrap="square">
            <a:spAutoFit/>
          </a:bodyPr>
          <a:lstStyle/>
          <a:p>
            <a:pPr marL="342900" lvl="0" indent="-342900">
              <a:lnSpc>
                <a:spcPct val="107000"/>
              </a:lnSpc>
              <a:spcAft>
                <a:spcPts val="0"/>
              </a:spcAft>
              <a:buFont typeface="+mj-lt"/>
              <a:buAutoNum type="arabicPeriod"/>
            </a:pPr>
            <a:r>
              <a:rPr lang="en-US" sz="1600" dirty="0">
                <a:solidFill>
                  <a:schemeClr val="bg2">
                    <a:lumMod val="75000"/>
                  </a:schemeClr>
                </a:solidFill>
                <a:latin typeface="Arial" panose="020B0604020202020204" pitchFamily="34" charset="0"/>
                <a:cs typeface="Arial" panose="020B0604020202020204" pitchFamily="34" charset="0"/>
              </a:rPr>
              <a:t>Select Court: Select appropriate court name from the drop down list.</a:t>
            </a:r>
          </a:p>
          <a:p>
            <a:pPr marL="342900" lvl="0" indent="-342900">
              <a:lnSpc>
                <a:spcPct val="107000"/>
              </a:lnSpc>
              <a:spcAft>
                <a:spcPts val="0"/>
              </a:spcAft>
              <a:buFont typeface="+mj-lt"/>
              <a:buAutoNum type="arabicPeriod"/>
            </a:pPr>
            <a:r>
              <a:rPr lang="en-US" sz="1600" dirty="0">
                <a:solidFill>
                  <a:schemeClr val="bg2">
                    <a:lumMod val="75000"/>
                  </a:schemeClr>
                </a:solidFill>
                <a:latin typeface="Arial" panose="020B0604020202020204" pitchFamily="34" charset="0"/>
                <a:cs typeface="Arial" panose="020B0604020202020204" pitchFamily="34" charset="0"/>
              </a:rPr>
              <a:t>CNR Number: Enter 16 digit unique CNR Number as mentioned in e-Courts website (for district court cases only). </a:t>
            </a:r>
          </a:p>
          <a:p>
            <a:pPr marL="342900" lvl="0" indent="-342900">
              <a:lnSpc>
                <a:spcPct val="107000"/>
              </a:lnSpc>
              <a:spcAft>
                <a:spcPts val="0"/>
              </a:spcAft>
              <a:buFont typeface="+mj-lt"/>
              <a:buAutoNum type="arabicPeriod"/>
            </a:pPr>
            <a:r>
              <a:rPr lang="en-US" sz="1600" dirty="0">
                <a:solidFill>
                  <a:schemeClr val="bg2">
                    <a:lumMod val="75000"/>
                  </a:schemeClr>
                </a:solidFill>
                <a:latin typeface="Arial" panose="020B0604020202020204" pitchFamily="34" charset="0"/>
                <a:cs typeface="Arial" panose="020B0604020202020204" pitchFamily="34" charset="0"/>
              </a:rPr>
              <a:t>Case No: Enter case no. Only digits are allowed. Special characters and alphabets are not allowed. </a:t>
            </a:r>
          </a:p>
          <a:p>
            <a:pPr marL="342900" lvl="0" indent="-342900">
              <a:lnSpc>
                <a:spcPct val="107000"/>
              </a:lnSpc>
              <a:spcAft>
                <a:spcPts val="0"/>
              </a:spcAft>
              <a:buFont typeface="+mj-lt"/>
              <a:buAutoNum type="arabicPeriod"/>
            </a:pPr>
            <a:r>
              <a:rPr lang="en-US" sz="1600" dirty="0">
                <a:solidFill>
                  <a:schemeClr val="bg2">
                    <a:lumMod val="75000"/>
                  </a:schemeClr>
                </a:solidFill>
                <a:latin typeface="Arial" panose="020B0604020202020204" pitchFamily="34" charset="0"/>
                <a:cs typeface="Arial" panose="020B0604020202020204" pitchFamily="34" charset="0"/>
              </a:rPr>
              <a:t>Case Date: Select date of filing from the calendar. </a:t>
            </a:r>
          </a:p>
          <a:p>
            <a:pPr marL="342900" lvl="0" indent="-342900">
              <a:lnSpc>
                <a:spcPct val="107000"/>
              </a:lnSpc>
              <a:spcAft>
                <a:spcPts val="0"/>
              </a:spcAft>
              <a:buFont typeface="+mj-lt"/>
              <a:buAutoNum type="arabicPeriod"/>
            </a:pPr>
            <a:r>
              <a:rPr lang="en-US" sz="1600" dirty="0">
                <a:solidFill>
                  <a:schemeClr val="bg2">
                    <a:lumMod val="75000"/>
                  </a:schemeClr>
                </a:solidFill>
                <a:latin typeface="Arial" panose="020B0604020202020204" pitchFamily="34" charset="0"/>
                <a:cs typeface="Arial" panose="020B0604020202020204" pitchFamily="34" charset="0"/>
              </a:rPr>
              <a:t>Registration Number/Year: Enter registration number/year as mentioned in e-Courts website (for district court cases only). </a:t>
            </a:r>
          </a:p>
          <a:p>
            <a:pPr marL="342900" lvl="0" indent="-342900">
              <a:lnSpc>
                <a:spcPct val="107000"/>
              </a:lnSpc>
              <a:spcAft>
                <a:spcPts val="0"/>
              </a:spcAft>
              <a:buFont typeface="+mj-lt"/>
              <a:buAutoNum type="arabicPeriod"/>
            </a:pPr>
            <a:r>
              <a:rPr lang="en-US" sz="1600" dirty="0">
                <a:solidFill>
                  <a:schemeClr val="bg2">
                    <a:lumMod val="75000"/>
                  </a:schemeClr>
                </a:solidFill>
                <a:latin typeface="Arial" panose="020B0604020202020204" pitchFamily="34" charset="0"/>
                <a:cs typeface="Arial" panose="020B0604020202020204" pitchFamily="34" charset="0"/>
              </a:rPr>
              <a:t>Registration Date: Enter registration date as mentioned in e-Courts website (for district court cases only). </a:t>
            </a:r>
          </a:p>
          <a:p>
            <a:pPr marL="342900" lvl="0" indent="-342900">
              <a:lnSpc>
                <a:spcPct val="107000"/>
              </a:lnSpc>
              <a:spcAft>
                <a:spcPts val="0"/>
              </a:spcAft>
              <a:buFont typeface="+mj-lt"/>
              <a:buAutoNum type="arabicPeriod"/>
            </a:pPr>
            <a:r>
              <a:rPr lang="en-US" sz="1600" dirty="0">
                <a:solidFill>
                  <a:schemeClr val="bg2">
                    <a:lumMod val="75000"/>
                  </a:schemeClr>
                </a:solidFill>
                <a:latin typeface="Arial" panose="020B0604020202020204" pitchFamily="34" charset="0"/>
                <a:cs typeface="Arial" panose="020B0604020202020204" pitchFamily="34" charset="0"/>
              </a:rPr>
              <a:t>Case Category and Sub Category: Select appropriate case category and sub category from the drop down list. </a:t>
            </a:r>
          </a:p>
          <a:p>
            <a:pPr marL="342900" lvl="0" indent="-342900">
              <a:lnSpc>
                <a:spcPct val="107000"/>
              </a:lnSpc>
              <a:spcAft>
                <a:spcPts val="0"/>
              </a:spcAft>
              <a:buFont typeface="+mj-lt"/>
              <a:buAutoNum type="arabicPeriod"/>
            </a:pPr>
            <a:r>
              <a:rPr lang="en-US" sz="1600" dirty="0">
                <a:solidFill>
                  <a:schemeClr val="bg2">
                    <a:lumMod val="75000"/>
                  </a:schemeClr>
                </a:solidFill>
                <a:latin typeface="Arial" panose="020B0604020202020204" pitchFamily="34" charset="0"/>
                <a:cs typeface="Arial" panose="020B0604020202020204" pitchFamily="34" charset="0"/>
              </a:rPr>
              <a:t>Financial Implication: Select appropriate financial implication from the drop down list. ★ Diary No: Enter correct diary no. </a:t>
            </a:r>
          </a:p>
          <a:p>
            <a:pPr marL="342900" lvl="0" indent="-342900">
              <a:lnSpc>
                <a:spcPct val="107000"/>
              </a:lnSpc>
              <a:spcAft>
                <a:spcPts val="0"/>
              </a:spcAft>
              <a:buFont typeface="+mj-lt"/>
              <a:buAutoNum type="arabicPeriod"/>
            </a:pPr>
            <a:r>
              <a:rPr lang="en-US" sz="1600" dirty="0">
                <a:solidFill>
                  <a:schemeClr val="bg2">
                    <a:lumMod val="75000"/>
                  </a:schemeClr>
                </a:solidFill>
                <a:latin typeface="Arial" panose="020B0604020202020204" pitchFamily="34" charset="0"/>
                <a:cs typeface="Arial" panose="020B0604020202020204" pitchFamily="34" charset="0"/>
              </a:rPr>
              <a:t>Party Type: Select correct party type (either Petitioner or Respondent) </a:t>
            </a:r>
          </a:p>
          <a:p>
            <a:pPr marL="342900" lvl="0" indent="-342900">
              <a:lnSpc>
                <a:spcPct val="107000"/>
              </a:lnSpc>
              <a:spcAft>
                <a:spcPts val="0"/>
              </a:spcAft>
              <a:buFont typeface="+mj-lt"/>
              <a:buAutoNum type="arabicPeriod"/>
            </a:pPr>
            <a:r>
              <a:rPr lang="en-US" sz="1600" dirty="0">
                <a:solidFill>
                  <a:schemeClr val="bg2">
                    <a:lumMod val="75000"/>
                  </a:schemeClr>
                </a:solidFill>
                <a:latin typeface="Arial" panose="020B0604020202020204" pitchFamily="34" charset="0"/>
                <a:cs typeface="Arial" panose="020B0604020202020204" pitchFamily="34" charset="0"/>
              </a:rPr>
              <a:t>Petitioner: Enter petitioner name. It accepts alphabets, numbers and special characters. </a:t>
            </a:r>
          </a:p>
          <a:p>
            <a:pPr marL="342900" lvl="0" indent="-342900">
              <a:lnSpc>
                <a:spcPct val="107000"/>
              </a:lnSpc>
              <a:spcAft>
                <a:spcPts val="0"/>
              </a:spcAft>
              <a:buFont typeface="+mj-lt"/>
              <a:buAutoNum type="arabicPeriod"/>
            </a:pPr>
            <a:r>
              <a:rPr lang="en-US" sz="1600" dirty="0">
                <a:solidFill>
                  <a:schemeClr val="bg2">
                    <a:lumMod val="75000"/>
                  </a:schemeClr>
                </a:solidFill>
                <a:latin typeface="Arial" panose="020B0604020202020204" pitchFamily="34" charset="0"/>
                <a:cs typeface="Arial" panose="020B0604020202020204" pitchFamily="34" charset="0"/>
              </a:rPr>
              <a:t>Petitioner Advocate: Enter petitioner advocate name from the drop down only </a:t>
            </a:r>
            <a:endParaRPr lang="en-IN" sz="1600" dirty="0">
              <a:solidFill>
                <a:schemeClr val="bg2">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53470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8849" y="714374"/>
            <a:ext cx="7362825" cy="638175"/>
          </a:xfrm>
        </p:spPr>
        <p:txBody>
          <a:bodyPr/>
          <a:lstStyle/>
          <a:p>
            <a:pPr algn="ctr"/>
            <a:r>
              <a:rPr lang="en-US" sz="2000" b="1" dirty="0">
                <a:solidFill>
                  <a:schemeClr val="bg2">
                    <a:lumMod val="75000"/>
                  </a:schemeClr>
                </a:solidFill>
                <a:latin typeface="Arial" panose="020B0604020202020204" pitchFamily="34" charset="0"/>
                <a:cs typeface="Arial" panose="020B0604020202020204" pitchFamily="34" charset="0"/>
              </a:rPr>
              <a:t>POLICY TO FILL DETAILS </a:t>
            </a:r>
            <a:br>
              <a:rPr lang="en-US" sz="2000" b="1" dirty="0">
                <a:solidFill>
                  <a:schemeClr val="bg2">
                    <a:lumMod val="75000"/>
                  </a:schemeClr>
                </a:solidFill>
                <a:latin typeface="Arial" panose="020B0604020202020204" pitchFamily="34" charset="0"/>
                <a:cs typeface="Arial" panose="020B0604020202020204" pitchFamily="34" charset="0"/>
              </a:rPr>
            </a:br>
            <a:endParaRPr lang="en-IN" sz="2000" b="1" dirty="0">
              <a:solidFill>
                <a:schemeClr val="bg2">
                  <a:lumMod val="75000"/>
                </a:schemeClr>
              </a:solidFill>
              <a:latin typeface="Arial" panose="020B0604020202020204" pitchFamily="34" charset="0"/>
              <a:cs typeface="Arial" panose="020B0604020202020204" pitchFamily="34" charset="0"/>
            </a:endParaRPr>
          </a:p>
        </p:txBody>
      </p:sp>
      <p:sp>
        <p:nvSpPr>
          <p:cNvPr id="7" name="Rectangle 6"/>
          <p:cNvSpPr/>
          <p:nvPr/>
        </p:nvSpPr>
        <p:spPr>
          <a:xfrm>
            <a:off x="838201" y="1566861"/>
            <a:ext cx="9867900" cy="3234796"/>
          </a:xfrm>
          <a:prstGeom prst="rect">
            <a:avLst/>
          </a:prstGeom>
        </p:spPr>
        <p:txBody>
          <a:bodyPr wrap="square">
            <a:spAutoFit/>
          </a:bodyPr>
          <a:lstStyle/>
          <a:p>
            <a:pPr marL="342900" lvl="0" indent="-342900">
              <a:lnSpc>
                <a:spcPct val="107000"/>
              </a:lnSpc>
              <a:spcAft>
                <a:spcPts val="0"/>
              </a:spcAft>
              <a:buAutoNum type="arabicPeriod" startAt="12"/>
            </a:pPr>
            <a:r>
              <a:rPr lang="en-US" sz="1600" dirty="0">
                <a:solidFill>
                  <a:schemeClr val="bg2">
                    <a:lumMod val="75000"/>
                  </a:schemeClr>
                </a:solidFill>
                <a:latin typeface="Arial" panose="020B0604020202020204" pitchFamily="34" charset="0"/>
                <a:cs typeface="Arial" panose="020B0604020202020204" pitchFamily="34" charset="0"/>
              </a:rPr>
              <a:t>Respondent: Enter respondent name. It accepts alphabets, numbers and special characters.</a:t>
            </a:r>
          </a:p>
          <a:p>
            <a:pPr marL="342900" lvl="0" indent="-342900">
              <a:lnSpc>
                <a:spcPct val="107000"/>
              </a:lnSpc>
              <a:spcAft>
                <a:spcPts val="0"/>
              </a:spcAft>
              <a:buAutoNum type="arabicPeriod" startAt="12"/>
            </a:pPr>
            <a:r>
              <a:rPr lang="en-US" sz="1600" dirty="0">
                <a:solidFill>
                  <a:schemeClr val="bg2">
                    <a:lumMod val="75000"/>
                  </a:schemeClr>
                </a:solidFill>
                <a:latin typeface="Arial" panose="020B0604020202020204" pitchFamily="34" charset="0"/>
                <a:cs typeface="Arial" panose="020B0604020202020204" pitchFamily="34" charset="0"/>
              </a:rPr>
              <a:t>Respondent Advocate: Enter respondent advocate name. </a:t>
            </a:r>
          </a:p>
          <a:p>
            <a:pPr marL="342900" lvl="0" indent="-342900">
              <a:lnSpc>
                <a:spcPct val="107000"/>
              </a:lnSpc>
              <a:spcAft>
                <a:spcPts val="0"/>
              </a:spcAft>
              <a:buAutoNum type="arabicPeriod" startAt="14"/>
            </a:pPr>
            <a:r>
              <a:rPr lang="en-US" sz="1600" dirty="0">
                <a:solidFill>
                  <a:schemeClr val="bg2">
                    <a:lumMod val="75000"/>
                  </a:schemeClr>
                </a:solidFill>
                <a:latin typeface="Arial" panose="020B0604020202020204" pitchFamily="34" charset="0"/>
                <a:cs typeface="Arial" panose="020B0604020202020204" pitchFamily="34" charset="0"/>
              </a:rPr>
              <a:t>Under Act(s): Enter act name. </a:t>
            </a:r>
          </a:p>
          <a:p>
            <a:pPr marL="342900" lvl="0" indent="-342900">
              <a:lnSpc>
                <a:spcPct val="107000"/>
              </a:lnSpc>
              <a:spcAft>
                <a:spcPts val="0"/>
              </a:spcAft>
              <a:buAutoNum type="arabicPeriod" startAt="14"/>
            </a:pPr>
            <a:r>
              <a:rPr lang="en-US" sz="1600" dirty="0">
                <a:solidFill>
                  <a:schemeClr val="bg2">
                    <a:lumMod val="75000"/>
                  </a:schemeClr>
                </a:solidFill>
                <a:latin typeface="Arial" panose="020B0604020202020204" pitchFamily="34" charset="0"/>
                <a:cs typeface="Arial" panose="020B0604020202020204" pitchFamily="34" charset="0"/>
              </a:rPr>
              <a:t>Under Section(s): Enter section number. </a:t>
            </a:r>
          </a:p>
          <a:p>
            <a:pPr marL="342900" lvl="0" indent="-342900">
              <a:lnSpc>
                <a:spcPct val="107000"/>
              </a:lnSpc>
              <a:spcAft>
                <a:spcPts val="0"/>
              </a:spcAft>
              <a:buAutoNum type="arabicPeriod" startAt="14"/>
            </a:pPr>
            <a:r>
              <a:rPr lang="en-US" sz="1600" dirty="0">
                <a:solidFill>
                  <a:schemeClr val="bg2">
                    <a:lumMod val="75000"/>
                  </a:schemeClr>
                </a:solidFill>
                <a:latin typeface="Arial" panose="020B0604020202020204" pitchFamily="34" charset="0"/>
                <a:cs typeface="Arial" panose="020B0604020202020204" pitchFamily="34" charset="0"/>
              </a:rPr>
              <a:t>Brief History: Enter brief history of the case. It accepts alphabets, numbers and special characters. </a:t>
            </a:r>
          </a:p>
          <a:p>
            <a:pPr marL="342900" lvl="0" indent="-342900">
              <a:lnSpc>
                <a:spcPct val="107000"/>
              </a:lnSpc>
              <a:spcAft>
                <a:spcPts val="0"/>
              </a:spcAft>
              <a:buAutoNum type="arabicPeriod" startAt="14"/>
            </a:pPr>
            <a:r>
              <a:rPr lang="en-US" sz="1600" dirty="0">
                <a:solidFill>
                  <a:schemeClr val="bg2">
                    <a:lumMod val="75000"/>
                  </a:schemeClr>
                </a:solidFill>
                <a:latin typeface="Arial" panose="020B0604020202020204" pitchFamily="34" charset="0"/>
                <a:cs typeface="Arial" panose="020B0604020202020204" pitchFamily="34" charset="0"/>
              </a:rPr>
              <a:t>Concerned Officer Name: Enter concerned officer name. It accepts only alphabets. </a:t>
            </a:r>
          </a:p>
          <a:p>
            <a:pPr marL="342900" lvl="0" indent="-342900">
              <a:lnSpc>
                <a:spcPct val="107000"/>
              </a:lnSpc>
              <a:spcAft>
                <a:spcPts val="0"/>
              </a:spcAft>
              <a:buAutoNum type="arabicPeriod" startAt="14"/>
            </a:pPr>
            <a:r>
              <a:rPr lang="en-US" sz="1600" dirty="0">
                <a:solidFill>
                  <a:schemeClr val="bg2">
                    <a:lumMod val="75000"/>
                  </a:schemeClr>
                </a:solidFill>
                <a:latin typeface="Arial" panose="020B0604020202020204" pitchFamily="34" charset="0"/>
                <a:cs typeface="Arial" panose="020B0604020202020204" pitchFamily="34" charset="0"/>
              </a:rPr>
              <a:t>Concerned Officer Mobile Number: Enter concerned officer mobile number. Only 10 digit numbers are allowed. </a:t>
            </a:r>
          </a:p>
          <a:p>
            <a:pPr marL="342900" lvl="0" indent="-342900">
              <a:lnSpc>
                <a:spcPct val="107000"/>
              </a:lnSpc>
              <a:spcAft>
                <a:spcPts val="0"/>
              </a:spcAft>
              <a:buAutoNum type="arabicPeriod" startAt="14"/>
            </a:pPr>
            <a:r>
              <a:rPr lang="en-US" sz="1600" dirty="0">
                <a:solidFill>
                  <a:schemeClr val="bg2">
                    <a:lumMod val="75000"/>
                  </a:schemeClr>
                </a:solidFill>
                <a:latin typeface="Arial" panose="020B0604020202020204" pitchFamily="34" charset="0"/>
                <a:cs typeface="Arial" panose="020B0604020202020204" pitchFamily="34" charset="0"/>
              </a:rPr>
              <a:t>Case Hearing: Enter correct case hearing details. Business date is last hearing date and Hearing date is the next hearing date. ★ </a:t>
            </a:r>
          </a:p>
          <a:p>
            <a:pPr marL="342900" lvl="0" indent="-342900">
              <a:lnSpc>
                <a:spcPct val="107000"/>
              </a:lnSpc>
              <a:spcAft>
                <a:spcPts val="0"/>
              </a:spcAft>
              <a:buAutoNum type="arabicPeriod" startAt="14"/>
            </a:pPr>
            <a:r>
              <a:rPr lang="en-US" sz="1600" dirty="0">
                <a:solidFill>
                  <a:schemeClr val="bg2">
                    <a:lumMod val="75000"/>
                  </a:schemeClr>
                </a:solidFill>
                <a:latin typeface="Arial" panose="020B0604020202020204" pitchFamily="34" charset="0"/>
                <a:cs typeface="Arial" panose="020B0604020202020204" pitchFamily="34" charset="0"/>
              </a:rPr>
              <a:t>Save: Press Save button to save the details of the case. ★ A 6 digit LIMBS number will be generated automatically.</a:t>
            </a:r>
            <a:endParaRPr lang="en-IN" sz="1600" dirty="0">
              <a:solidFill>
                <a:schemeClr val="bg2">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39353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4536" y="803522"/>
            <a:ext cx="7362825" cy="638175"/>
          </a:xfrm>
        </p:spPr>
        <p:txBody>
          <a:bodyPr/>
          <a:lstStyle/>
          <a:p>
            <a:pPr algn="ctr"/>
            <a:r>
              <a:rPr lang="en-US" sz="2000" b="1" dirty="0">
                <a:solidFill>
                  <a:schemeClr val="bg2">
                    <a:lumMod val="75000"/>
                  </a:schemeClr>
                </a:solidFill>
                <a:latin typeface="Arial" panose="020B0604020202020204" pitchFamily="34" charset="0"/>
                <a:cs typeface="Arial" panose="020B0604020202020204" pitchFamily="34" charset="0"/>
              </a:rPr>
              <a:t>HOW TO UPDATE THE STATUS OF THE CASE: </a:t>
            </a:r>
            <a:br>
              <a:rPr lang="en-US" sz="2000" b="1" dirty="0">
                <a:solidFill>
                  <a:schemeClr val="bg2">
                    <a:lumMod val="75000"/>
                  </a:schemeClr>
                </a:solidFill>
                <a:latin typeface="Arial" panose="020B0604020202020204" pitchFamily="34" charset="0"/>
                <a:cs typeface="Arial" panose="020B0604020202020204" pitchFamily="34" charset="0"/>
              </a:rPr>
            </a:br>
            <a:r>
              <a:rPr lang="en-US" sz="1600" b="1" dirty="0">
                <a:solidFill>
                  <a:schemeClr val="bg2">
                    <a:lumMod val="75000"/>
                  </a:schemeClr>
                </a:solidFill>
                <a:latin typeface="Arial" panose="020B0604020202020204" pitchFamily="34" charset="0"/>
                <a:cs typeface="Arial" panose="020B0604020202020204" pitchFamily="34" charset="0"/>
              </a:rPr>
              <a:t>(can update via Compliance entry &amp; Enter proceedings )</a:t>
            </a:r>
            <a:br>
              <a:rPr lang="en-US" sz="1600" b="1" dirty="0">
                <a:solidFill>
                  <a:schemeClr val="bg2">
                    <a:lumMod val="75000"/>
                  </a:schemeClr>
                </a:solidFill>
                <a:latin typeface="Arial" panose="020B0604020202020204" pitchFamily="34" charset="0"/>
                <a:cs typeface="Arial" panose="020B0604020202020204" pitchFamily="34" charset="0"/>
              </a:rPr>
            </a:br>
            <a:endParaRPr lang="en-IN" sz="1600" b="1" dirty="0">
              <a:solidFill>
                <a:schemeClr val="bg2">
                  <a:lumMod val="75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a:srcRect t="8444" b="27735"/>
          <a:stretch/>
        </p:blipFill>
        <p:spPr>
          <a:xfrm>
            <a:off x="466724" y="1514475"/>
            <a:ext cx="6818840" cy="4829175"/>
          </a:xfrm>
          <a:prstGeom prst="rect">
            <a:avLst/>
          </a:prstGeom>
        </p:spPr>
      </p:pic>
      <p:sp>
        <p:nvSpPr>
          <p:cNvPr id="4" name="Left Arrow 3"/>
          <p:cNvSpPr/>
          <p:nvPr/>
        </p:nvSpPr>
        <p:spPr>
          <a:xfrm>
            <a:off x="1704974" y="3216770"/>
            <a:ext cx="619125" cy="10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Left Arrow 5"/>
          <p:cNvSpPr/>
          <p:nvPr/>
        </p:nvSpPr>
        <p:spPr>
          <a:xfrm>
            <a:off x="1704974" y="3467100"/>
            <a:ext cx="619125" cy="10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285565" y="2228851"/>
            <a:ext cx="4370870" cy="2431435"/>
          </a:xfrm>
          <a:prstGeom prst="rect">
            <a:avLst/>
          </a:prstGeom>
        </p:spPr>
        <p:txBody>
          <a:bodyPr wrap="square">
            <a:spAutoFit/>
          </a:bodyPr>
          <a:lstStyle/>
          <a:p>
            <a:r>
              <a:rPr lang="en-US" sz="2000" b="1" dirty="0">
                <a:solidFill>
                  <a:schemeClr val="bg2">
                    <a:lumMod val="75000"/>
                  </a:schemeClr>
                </a:solidFill>
                <a:latin typeface="Arial" panose="020B0604020202020204" pitchFamily="34" charset="0"/>
                <a:cs typeface="Arial" panose="020B0604020202020204" pitchFamily="34" charset="0"/>
              </a:rPr>
              <a:t>Compliance entry :</a:t>
            </a:r>
            <a:r>
              <a:rPr lang="en-US" sz="1600" b="1" dirty="0">
                <a:solidFill>
                  <a:schemeClr val="bg2">
                    <a:lumMod val="75000"/>
                  </a:schemeClr>
                </a:solidFill>
                <a:latin typeface="Arial" panose="020B0604020202020204" pitchFamily="34" charset="0"/>
                <a:cs typeface="Arial" panose="020B0604020202020204" pitchFamily="34" charset="0"/>
              </a:rPr>
              <a:t>Used to  update </a:t>
            </a:r>
          </a:p>
          <a:p>
            <a:r>
              <a:rPr lang="en-US" sz="1600" b="1" dirty="0">
                <a:solidFill>
                  <a:schemeClr val="bg2">
                    <a:lumMod val="75000"/>
                  </a:schemeClr>
                </a:solidFill>
                <a:latin typeface="Arial" panose="020B0604020202020204" pitchFamily="34" charset="0"/>
                <a:cs typeface="Arial" panose="020B0604020202020204" pitchFamily="34" charset="0"/>
              </a:rPr>
              <a:t>the next date of hearing of the case.</a:t>
            </a:r>
          </a:p>
          <a:p>
            <a:endParaRPr lang="en-US" sz="1600" b="1" dirty="0">
              <a:solidFill>
                <a:schemeClr val="bg2">
                  <a:lumMod val="75000"/>
                </a:schemeClr>
              </a:solidFill>
              <a:latin typeface="Arial" panose="020B0604020202020204" pitchFamily="34" charset="0"/>
              <a:cs typeface="Arial" panose="020B0604020202020204" pitchFamily="34" charset="0"/>
            </a:endParaRPr>
          </a:p>
          <a:p>
            <a:endParaRPr lang="en-US" sz="1600" b="1" dirty="0">
              <a:solidFill>
                <a:schemeClr val="bg2">
                  <a:lumMod val="75000"/>
                </a:schemeClr>
              </a:solidFill>
              <a:latin typeface="Arial" panose="020B0604020202020204" pitchFamily="34" charset="0"/>
              <a:cs typeface="Arial" panose="020B0604020202020204" pitchFamily="34" charset="0"/>
            </a:endParaRPr>
          </a:p>
          <a:p>
            <a:endParaRPr lang="en-US" sz="1600" b="1" dirty="0">
              <a:solidFill>
                <a:schemeClr val="bg2">
                  <a:lumMod val="75000"/>
                </a:schemeClr>
              </a:solidFill>
              <a:latin typeface="Arial" panose="020B0604020202020204" pitchFamily="34" charset="0"/>
              <a:cs typeface="Arial" panose="020B0604020202020204" pitchFamily="34" charset="0"/>
            </a:endParaRPr>
          </a:p>
          <a:p>
            <a:endParaRPr lang="en-US" sz="1600" b="1" dirty="0">
              <a:solidFill>
                <a:schemeClr val="bg2">
                  <a:lumMod val="75000"/>
                </a:schemeClr>
              </a:solidFill>
              <a:latin typeface="Arial" panose="020B0604020202020204" pitchFamily="34" charset="0"/>
              <a:cs typeface="Arial" panose="020B0604020202020204" pitchFamily="34" charset="0"/>
            </a:endParaRPr>
          </a:p>
          <a:p>
            <a:r>
              <a:rPr lang="en-US" sz="2000" b="1" dirty="0">
                <a:solidFill>
                  <a:schemeClr val="bg2">
                    <a:lumMod val="75000"/>
                  </a:schemeClr>
                </a:solidFill>
                <a:latin typeface="Arial" panose="020B0604020202020204" pitchFamily="34" charset="0"/>
                <a:cs typeface="Arial" panose="020B0604020202020204" pitchFamily="34" charset="0"/>
              </a:rPr>
              <a:t>Enter proceedings : </a:t>
            </a:r>
            <a:r>
              <a:rPr lang="en-US" sz="1600" b="1" dirty="0">
                <a:solidFill>
                  <a:schemeClr val="bg2">
                    <a:lumMod val="75000"/>
                  </a:schemeClr>
                </a:solidFill>
                <a:latin typeface="Arial" panose="020B0604020202020204" pitchFamily="34" charset="0"/>
                <a:cs typeface="Arial" panose="020B0604020202020204" pitchFamily="34" charset="0"/>
              </a:rPr>
              <a:t>Used to  update </a:t>
            </a:r>
          </a:p>
          <a:p>
            <a:r>
              <a:rPr lang="en-US" sz="1600" b="1" dirty="0">
                <a:solidFill>
                  <a:schemeClr val="bg2">
                    <a:lumMod val="75000"/>
                  </a:schemeClr>
                </a:solidFill>
                <a:latin typeface="Arial" panose="020B0604020202020204" pitchFamily="34" charset="0"/>
                <a:cs typeface="Arial" panose="020B0604020202020204" pitchFamily="34" charset="0"/>
              </a:rPr>
              <a:t>the last date of hearing of the case.</a:t>
            </a:r>
          </a:p>
          <a:p>
            <a:endParaRPr lang="en-IN" sz="1600" dirty="0"/>
          </a:p>
        </p:txBody>
      </p:sp>
    </p:spTree>
    <p:extLst>
      <p:ext uri="{BB962C8B-B14F-4D97-AF65-F5344CB8AC3E}">
        <p14:creationId xmlns:p14="http://schemas.microsoft.com/office/powerpoint/2010/main" val="2355923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799" y="1247773"/>
            <a:ext cx="7362825" cy="638175"/>
          </a:xfrm>
        </p:spPr>
        <p:txBody>
          <a:bodyPr/>
          <a:lstStyle/>
          <a:p>
            <a:pPr algn="ctr"/>
            <a:r>
              <a:rPr lang="en-IN" sz="2000" b="1" dirty="0">
                <a:solidFill>
                  <a:schemeClr val="bg2">
                    <a:lumMod val="75000"/>
                  </a:schemeClr>
                </a:solidFill>
                <a:latin typeface="Arial" panose="020B0604020202020204" pitchFamily="34" charset="0"/>
                <a:cs typeface="Arial" panose="020B0604020202020204" pitchFamily="34" charset="0"/>
              </a:rPr>
              <a:t>COMPLIANCE ENTRY</a:t>
            </a:r>
            <a:br>
              <a:rPr lang="en-IN" sz="2000" b="1" dirty="0">
                <a:solidFill>
                  <a:schemeClr val="bg2">
                    <a:lumMod val="75000"/>
                  </a:schemeClr>
                </a:solidFill>
                <a:latin typeface="Arial" panose="020B0604020202020204" pitchFamily="34" charset="0"/>
                <a:cs typeface="Arial" panose="020B0604020202020204" pitchFamily="34" charset="0"/>
              </a:rPr>
            </a:br>
            <a:r>
              <a:rPr lang="en-IN" sz="1600" b="1" dirty="0">
                <a:solidFill>
                  <a:schemeClr val="bg2">
                    <a:lumMod val="75000"/>
                  </a:schemeClr>
                </a:solidFill>
                <a:latin typeface="Arial" panose="020B0604020202020204" pitchFamily="34" charset="0"/>
                <a:cs typeface="Arial" panose="020B0604020202020204" pitchFamily="34" charset="0"/>
              </a:rPr>
              <a:t>(</a:t>
            </a:r>
            <a:r>
              <a:rPr lang="en-US" sz="1600" dirty="0">
                <a:solidFill>
                  <a:schemeClr val="bg2">
                    <a:lumMod val="75000"/>
                  </a:schemeClr>
                </a:solidFill>
                <a:latin typeface="Arial" panose="020B0604020202020204" pitchFamily="34" charset="0"/>
                <a:cs typeface="Arial" panose="020B0604020202020204" pitchFamily="34" charset="0"/>
              </a:rPr>
              <a:t>List of cases entered from respective user’s account will be visible. Users can update the status of the case, can upload any document and can see details of the case)</a:t>
            </a:r>
            <a:endParaRPr lang="en-IN" sz="1600" b="1" dirty="0">
              <a:solidFill>
                <a:schemeClr val="bg2">
                  <a:lumMod val="75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a:srcRect l="892" t="8445" r="1674" b="38976"/>
          <a:stretch/>
        </p:blipFill>
        <p:spPr>
          <a:xfrm>
            <a:off x="476249" y="2147883"/>
            <a:ext cx="5029202" cy="3462342"/>
          </a:xfrm>
          <a:prstGeom prst="rect">
            <a:avLst/>
          </a:prstGeom>
        </p:spPr>
      </p:pic>
      <p:sp>
        <p:nvSpPr>
          <p:cNvPr id="4" name="Rectangle 3"/>
          <p:cNvSpPr/>
          <p:nvPr/>
        </p:nvSpPr>
        <p:spPr>
          <a:xfrm>
            <a:off x="5505451" y="2147883"/>
            <a:ext cx="6096000" cy="3785652"/>
          </a:xfrm>
          <a:prstGeom prst="rect">
            <a:avLst/>
          </a:prstGeom>
        </p:spPr>
        <p:txBody>
          <a:bodyPr>
            <a:spAutoFit/>
          </a:bodyPr>
          <a:lstStyle/>
          <a:p>
            <a:pPr marL="342900" indent="-342900">
              <a:buFont typeface="+mj-lt"/>
              <a:buAutoNum type="arabicPeriod"/>
            </a:pPr>
            <a:r>
              <a:rPr lang="en-US" sz="1600" dirty="0">
                <a:solidFill>
                  <a:schemeClr val="bg2">
                    <a:lumMod val="75000"/>
                  </a:schemeClr>
                </a:solidFill>
                <a:latin typeface="Arial" panose="020B0604020202020204" pitchFamily="34" charset="0"/>
                <a:cs typeface="Arial" panose="020B0604020202020204" pitchFamily="34" charset="0"/>
              </a:rPr>
              <a:t>Update Status Users can update the status of any case by clicking on Update Status link. </a:t>
            </a: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r>
              <a:rPr lang="en-US" sz="1600" dirty="0">
                <a:solidFill>
                  <a:schemeClr val="bg2">
                    <a:lumMod val="75000"/>
                  </a:schemeClr>
                </a:solidFill>
                <a:latin typeface="Arial" panose="020B0604020202020204" pitchFamily="34" charset="0"/>
                <a:cs typeface="Arial" panose="020B0604020202020204" pitchFamily="34" charset="0"/>
              </a:rPr>
              <a:t>Edit to change in any existing information</a:t>
            </a: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r>
              <a:rPr lang="en-US" sz="1600" dirty="0">
                <a:solidFill>
                  <a:schemeClr val="bg2">
                    <a:lumMod val="75000"/>
                  </a:schemeClr>
                </a:solidFill>
                <a:latin typeface="Arial" panose="020B0604020202020204" pitchFamily="34" charset="0"/>
                <a:cs typeface="Arial" panose="020B0604020202020204" pitchFamily="34" charset="0"/>
              </a:rPr>
              <a:t>Upload Document to upload any document</a:t>
            </a: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r>
              <a:rPr lang="en-US" sz="1600" dirty="0">
                <a:solidFill>
                  <a:schemeClr val="bg2">
                    <a:lumMod val="75000"/>
                  </a:schemeClr>
                </a:solidFill>
                <a:latin typeface="Arial" panose="020B0604020202020204" pitchFamily="34" charset="0"/>
                <a:cs typeface="Arial" panose="020B0604020202020204" pitchFamily="34" charset="0"/>
              </a:rPr>
              <a:t>Details to view one page summary of the case</a:t>
            </a: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r>
              <a:rPr lang="en-US" sz="1600" dirty="0">
                <a:solidFill>
                  <a:schemeClr val="bg2">
                    <a:lumMod val="75000"/>
                  </a:schemeClr>
                </a:solidFill>
                <a:latin typeface="Arial" panose="020B0604020202020204" pitchFamily="34" charset="0"/>
                <a:cs typeface="Arial" panose="020B0604020202020204" pitchFamily="34" charset="0"/>
              </a:rPr>
              <a:t>Add progress to mention any internal remarks</a:t>
            </a: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r>
              <a:rPr lang="en-US" sz="1600" dirty="0">
                <a:solidFill>
                  <a:schemeClr val="bg2">
                    <a:lumMod val="75000"/>
                  </a:schemeClr>
                </a:solidFill>
                <a:latin typeface="Arial" panose="020B0604020202020204" pitchFamily="34" charset="0"/>
                <a:cs typeface="Arial" panose="020B0604020202020204" pitchFamily="34" charset="0"/>
              </a:rPr>
              <a:t>Add Advocate/Judges for more than two Advocate /Judge</a:t>
            </a: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r>
              <a:rPr lang="en-US" sz="1600" dirty="0">
                <a:solidFill>
                  <a:schemeClr val="bg2">
                    <a:lumMod val="75000"/>
                  </a:schemeClr>
                </a:solidFill>
                <a:latin typeface="Arial" panose="020B0604020202020204" pitchFamily="34" charset="0"/>
                <a:cs typeface="Arial" panose="020B0604020202020204" pitchFamily="34" charset="0"/>
              </a:rPr>
              <a:t>Link earlier court cases for linking of cases  </a:t>
            </a:r>
          </a:p>
          <a:p>
            <a:pPr marL="342900" indent="-342900">
              <a:buFont typeface="+mj-lt"/>
              <a:buAutoNum type="arabicPeriod"/>
            </a:pPr>
            <a:endParaRPr lang="en-IN" sz="1600" dirty="0">
              <a:solidFill>
                <a:schemeClr val="bg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3458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4099" y="638173"/>
            <a:ext cx="7362825" cy="638175"/>
          </a:xfrm>
        </p:spPr>
        <p:txBody>
          <a:bodyPr/>
          <a:lstStyle/>
          <a:p>
            <a:pPr algn="ctr"/>
            <a:r>
              <a:rPr lang="en-IN" sz="2000" b="1" dirty="0">
                <a:solidFill>
                  <a:schemeClr val="bg2">
                    <a:lumMod val="75000"/>
                  </a:schemeClr>
                </a:solidFill>
                <a:latin typeface="Arial" panose="020B0604020202020204" pitchFamily="34" charset="0"/>
                <a:cs typeface="Arial" panose="020B0604020202020204" pitchFamily="34" charset="0"/>
              </a:rPr>
              <a:t>STATUS FOR ONGOING CASES </a:t>
            </a:r>
            <a:br>
              <a:rPr lang="en-IN" sz="2000" b="1" dirty="0">
                <a:solidFill>
                  <a:schemeClr val="bg2">
                    <a:lumMod val="75000"/>
                  </a:schemeClr>
                </a:solidFill>
                <a:latin typeface="Arial" panose="020B0604020202020204" pitchFamily="34" charset="0"/>
                <a:cs typeface="Arial" panose="020B0604020202020204" pitchFamily="34" charset="0"/>
              </a:rPr>
            </a:br>
            <a:endParaRPr lang="en-IN" sz="1600" b="1" dirty="0">
              <a:solidFill>
                <a:schemeClr val="bg2">
                  <a:lumMod val="75000"/>
                </a:schemeClr>
              </a:solidFill>
              <a:latin typeface="Arial" panose="020B0604020202020204" pitchFamily="34" charset="0"/>
              <a:cs typeface="Arial" panose="020B0604020202020204" pitchFamily="34" charset="0"/>
            </a:endParaRPr>
          </a:p>
        </p:txBody>
      </p:sp>
      <p:sp>
        <p:nvSpPr>
          <p:cNvPr id="4" name="Rectangle 3"/>
          <p:cNvSpPr/>
          <p:nvPr/>
        </p:nvSpPr>
        <p:spPr>
          <a:xfrm>
            <a:off x="5467350" y="2876550"/>
            <a:ext cx="6210301" cy="3293209"/>
          </a:xfrm>
          <a:prstGeom prst="rect">
            <a:avLst/>
          </a:prstGeom>
        </p:spPr>
        <p:txBody>
          <a:bodyPr wrap="square">
            <a:spAutoFit/>
          </a:bodyPr>
          <a:lstStyle/>
          <a:p>
            <a:pPr marL="342900" indent="-342900">
              <a:buFont typeface="+mj-lt"/>
              <a:buAutoNum type="arabicPeriod"/>
            </a:pPr>
            <a:r>
              <a:rPr lang="en-US" sz="1600" dirty="0">
                <a:solidFill>
                  <a:schemeClr val="bg2">
                    <a:lumMod val="75000"/>
                  </a:schemeClr>
                </a:solidFill>
                <a:latin typeface="Arial" panose="020B0604020202020204" pitchFamily="34" charset="0"/>
                <a:cs typeface="Arial" panose="020B0604020202020204" pitchFamily="34" charset="0"/>
              </a:rPr>
              <a:t>Choose litigation from the drop down </a:t>
            </a: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r>
              <a:rPr lang="en-US" sz="1600" dirty="0">
                <a:solidFill>
                  <a:schemeClr val="bg2">
                    <a:lumMod val="75000"/>
                  </a:schemeClr>
                </a:solidFill>
                <a:latin typeface="Arial" panose="020B0604020202020204" pitchFamily="34" charset="0"/>
                <a:cs typeface="Arial" panose="020B0604020202020204" pitchFamily="34" charset="0"/>
              </a:rPr>
              <a:t>Select status as per the giving drop down (Appeal, Contempt, Decided/Pronounced, Ongoing and Review petition)</a:t>
            </a: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r>
              <a:rPr lang="en-US" sz="1600" dirty="0">
                <a:solidFill>
                  <a:schemeClr val="bg2">
                    <a:lumMod val="75000"/>
                  </a:schemeClr>
                </a:solidFill>
                <a:latin typeface="Arial" panose="020B0604020202020204" pitchFamily="34" charset="0"/>
                <a:cs typeface="Arial" panose="020B0604020202020204" pitchFamily="34" charset="0"/>
              </a:rPr>
              <a:t>Select next date/ estimated date from calendar</a:t>
            </a:r>
          </a:p>
          <a:p>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en-US" sz="1600" dirty="0">
              <a:solidFill>
                <a:schemeClr val="bg2">
                  <a:lumMod val="75000"/>
                </a:schemeClr>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a:srcRect l="22621" t="10748" r="24378" b="19619"/>
          <a:stretch/>
        </p:blipFill>
        <p:spPr>
          <a:xfrm>
            <a:off x="485775" y="1524000"/>
            <a:ext cx="4981575" cy="4781549"/>
          </a:xfrm>
          <a:prstGeom prst="rect">
            <a:avLst/>
          </a:prstGeom>
        </p:spPr>
      </p:pic>
    </p:spTree>
    <p:extLst>
      <p:ext uri="{BB962C8B-B14F-4D97-AF65-F5344CB8AC3E}">
        <p14:creationId xmlns:p14="http://schemas.microsoft.com/office/powerpoint/2010/main" val="5256027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415</TotalTime>
  <Words>1470</Words>
  <Application>Microsoft Office PowerPoint</Application>
  <PresentationFormat>Widescreen</PresentationFormat>
  <Paragraphs>192</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Century Gothic</vt:lpstr>
      <vt:lpstr>Symbol</vt:lpstr>
      <vt:lpstr>Wingdings</vt:lpstr>
      <vt:lpstr>Wingdings 3</vt:lpstr>
      <vt:lpstr>Ion Boardroom</vt:lpstr>
      <vt:lpstr>USER MANUAL https://limbs.gov.in </vt:lpstr>
      <vt:lpstr>NEW USER REGISTRATION :  (The specific ministry would login with its username and password  in the user login form) </vt:lpstr>
      <vt:lpstr>POLICY TO FILL DETAILS  </vt:lpstr>
      <vt:lpstr>NEW CASE ENTRY  (via New Entry under My court cases)</vt:lpstr>
      <vt:lpstr>POLICY TO FILL DETAILS  </vt:lpstr>
      <vt:lpstr>POLICY TO FILL DETAILS  </vt:lpstr>
      <vt:lpstr>HOW TO UPDATE THE STATUS OF THE CASE:  (can update via Compliance entry &amp; Enter proceedings ) </vt:lpstr>
      <vt:lpstr>COMPLIANCE ENTRY (List of cases entered from respective user’s account will be visible. Users can update the status of the case, can upload any document and can see details of the case)</vt:lpstr>
      <vt:lpstr>STATUS FOR ONGOING CASES  </vt:lpstr>
      <vt:lpstr>STATUS FOR DISPOSED OF CASES  </vt:lpstr>
      <vt:lpstr>ENTER PROCEEDINGS Click on My Court Cases -&gt; Enter Proceedings to enter details of last hearing. </vt:lpstr>
      <vt:lpstr>UPDATION (user can update exception, CNR , Tribunal cases )</vt:lpstr>
      <vt:lpstr>UPDATION (CNR , Tribunal cases )</vt:lpstr>
      <vt:lpstr>UPDATION (Tribunal cases )</vt:lpstr>
      <vt:lpstr>UPDATION (Tribunal cases )</vt:lpstr>
      <vt:lpstr>TRANSFER OF CASES (Transfer Cases Within/ Other Ministry ) </vt:lpstr>
      <vt:lpstr>TRANSFER OF CASES (Transfer Cases Within/ Other Ministry ) </vt:lpstr>
      <vt:lpstr>MIS REPORTS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LIMBS GUIDELIES</dc:title>
  <dc:creator>HIMANSHU LIMBS</dc:creator>
  <cp:lastModifiedBy>Monika Kaushik</cp:lastModifiedBy>
  <cp:revision>34</cp:revision>
  <dcterms:created xsi:type="dcterms:W3CDTF">2022-07-08T00:40:48Z</dcterms:created>
  <dcterms:modified xsi:type="dcterms:W3CDTF">2022-07-10T14:18:56Z</dcterms:modified>
</cp:coreProperties>
</file>